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7026275" cy="93122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4" roundtripDataSignature="AMtx7mhAfhQyH1EykYxYLFVaYXvxEE29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4719" cy="465614"/>
          </a:xfrm>
          <a:prstGeom prst="rect">
            <a:avLst/>
          </a:prstGeom>
          <a:noFill/>
          <a:ln>
            <a:noFill/>
          </a:ln>
        </p:spPr>
        <p:txBody>
          <a:bodyPr anchorCtr="0" anchor="t" bIns="46675" lIns="93350" spcFirstLastPara="1" rIns="93350" wrap="square" tIns="466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9930" y="0"/>
            <a:ext cx="3044719" cy="465614"/>
          </a:xfrm>
          <a:prstGeom prst="rect">
            <a:avLst/>
          </a:prstGeom>
          <a:noFill/>
          <a:ln>
            <a:noFill/>
          </a:ln>
        </p:spPr>
        <p:txBody>
          <a:bodyPr anchorCtr="0" anchor="t" bIns="46675" lIns="93350" spcFirstLastPara="1" rIns="93350" wrap="square" tIns="466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5045"/>
            <a:ext cx="3044719" cy="465614"/>
          </a:xfrm>
          <a:prstGeom prst="rect">
            <a:avLst/>
          </a:prstGeom>
          <a:noFill/>
          <a:ln>
            <a:noFill/>
          </a:ln>
        </p:spPr>
        <p:txBody>
          <a:bodyPr anchorCtr="0" anchor="b" bIns="46675" lIns="93350" spcFirstLastPara="1" rIns="93350" wrap="square" tIns="466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9930" y="8845045"/>
            <a:ext cx="3044719" cy="465614"/>
          </a:xfrm>
          <a:prstGeom prst="rect">
            <a:avLst/>
          </a:prstGeom>
          <a:noFill/>
          <a:ln>
            <a:noFill/>
          </a:ln>
        </p:spPr>
        <p:txBody>
          <a:bodyPr anchorCtr="0" anchor="b" bIns="46675" lIns="93350" spcFirstLastPara="1" rIns="93350" wrap="square" tIns="466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34" name="Google Shape;134;p1: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9ebe0dc10_1_20: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9ebe0dc10_1_20: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99" name="Google Shape;199;g349ebe0dc10_1_20: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88d2aca54_0_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488d2aca54_0_3: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09" name="Google Shape;209;g3488d2aca54_0_3:notes"/>
          <p:cNvSpPr txBox="1"/>
          <p:nvPr>
            <p:ph idx="12" type="sldNum"/>
          </p:nvPr>
        </p:nvSpPr>
        <p:spPr>
          <a:xfrm>
            <a:off x="3979930" y="8845045"/>
            <a:ext cx="3044700" cy="465600"/>
          </a:xfrm>
          <a:prstGeom prst="rect">
            <a:avLst/>
          </a:prstGeom>
          <a:noFill/>
          <a:ln>
            <a:noFill/>
          </a:ln>
        </p:spPr>
        <p:txBody>
          <a:bodyPr anchorCtr="0" anchor="b" bIns="46675" lIns="93350" spcFirstLastPara="1" rIns="93350" wrap="square" tIns="466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651862b3e_1_3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4651862b3e_1_37: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19" name="Google Shape;219;g34651862b3e_1_37:notes"/>
          <p:cNvSpPr txBox="1"/>
          <p:nvPr>
            <p:ph idx="12" type="sldNum"/>
          </p:nvPr>
        </p:nvSpPr>
        <p:spPr>
          <a:xfrm>
            <a:off x="3979930" y="8845045"/>
            <a:ext cx="3044700" cy="465600"/>
          </a:xfrm>
          <a:prstGeom prst="rect">
            <a:avLst/>
          </a:prstGeom>
          <a:noFill/>
          <a:ln>
            <a:noFill/>
          </a:ln>
        </p:spPr>
        <p:txBody>
          <a:bodyPr anchorCtr="0" anchor="b" bIns="46675" lIns="93350" spcFirstLastPara="1" rIns="93350" wrap="square" tIns="466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6d756df69_1_5: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26" name="Google Shape;226;g346d756df69_1_5: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88d2aca54_0_17: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35" name="Google Shape;235;g3488d2aca54_0_1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9761e484b_0_1: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"Moving on to our first hypothesis, we investigated whether regional safety, measured by crime rates, is negatively associated with mental health outcomes, specifically higher PHQ-9 scores indicating poorer mental health."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slide shows the results from an OLS regression model predicting individual PHQ-9 scores based on the state-level violent crime rate, while controlling for individual age, gender, and whether the individual has a college education. Importantly, we used cluster-robust standard errors, grouping by state, to account for individuals living within the same state."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"Looking at the coefficient for state_violent_crime (which is 0.0003), we see a very small positive value. More critically, the p-value is 0.237, which is well above the conventional significance threshold of 0.05."</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means we did not find a statistically significant association between the violent crime rate in a state and the PHQ-9 scores of individuals residing there, after accounting for individual factors."</a:t>
            </a:r>
            <a:endParaRPr/>
          </a:p>
        </p:txBody>
      </p:sp>
      <p:sp>
        <p:nvSpPr>
          <p:cNvPr id="243" name="Google Shape;243;g349761e484b_0_1: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6d756df69_1_13: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"We also tested Hypothesis 1 using the state-level property crime rate as the measure of regional safety. This slide presents the results from a similar OLS regression model, again controlling for age, gender, and individual education, and using cluster-robust standard errors."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the coefficient for state_property_crime is approximately 0.0001, which is again very small. The associated p-value is 0.197, also not statistically significant."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"Similar to violent crime, we found no significant association between state-level property crime rates and individual PHQ-9 scores."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"Based on these regression analyses using data from 1833 individuals across 8 states, our results do not support Hypothesis 1. We did not find evidence that higher state-level crime rates are significantly associated with poorer individual mental health as measured by PHQ-9 scores in this sample."</a:t>
            </a:r>
            <a:endParaRPr/>
          </a:p>
        </p:txBody>
      </p:sp>
      <p:sp>
        <p:nvSpPr>
          <p:cNvPr id="249" name="Google Shape;249;g346d756df69_1_1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9761e484b_0_9: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"To further explore the relationship between crime and mental health, this slide presents two visualizations."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 the left, we see a correlation heatmap based on state-level averages. The correlations between average PHQ-9 scores and both violent crime (r=0.339) and property crime (r=0.158) are weak and positive. However, it's crucial to note this analysis is based on only 8 states and is subject to ecological fallacy – we cannot infer individual-level relationships from these aggregate correlations."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"On the right, we have a scatter plot showing individual PHQ-9 scores against the state-level violent crime rate for all 1833 participants. Each dot is an individual. We can see a wide spread of PHQ-9 scores across different crime rates. The red line represents the overall trend from the OLS regression we just discussed. Its nearly flat slope visually confirms the lack of a significant relationship between state violent crime and individual PHQ-9 scores."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"Both the aggregate correlations and the individual-level scatter plot are consistent with our regression findings – no strong evidence linking higher crime rates to significantly worse mental health outcomes in this dataset."</a:t>
            </a:r>
            <a:endParaRPr/>
          </a:p>
        </p:txBody>
      </p:sp>
      <p:sp>
        <p:nvSpPr>
          <p:cNvPr id="255" name="Google Shape;255;g349761e484b_0_9: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88d2aca54_0_36: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"Now, let's turn to Hypothesis 2, which proposes that higher educational attainment in a region is positively associated with better mental health outcomes for residents."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scatter plot shows the relationship at the state level. We've plotted the average PHQ-9 score for each of the 8 states against the percentage of the population aged 25 and older with a Bachelor's degree or higher in that state."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Pearson correlation coefficient is r = 0.274, with a p-value of 0.511. This indicates a weak positive correlation, which is not statistically significant."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"At the aggregate state level, we do not see evidence supporting Hypothesis 2. If anything, there's a slight trend in the opposite direction."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"Again, this is an ecological correlation based on only 8 states and should be interpreted cautiously. Let's examine the individual-level data using regression."</a:t>
            </a:r>
            <a:endParaRPr/>
          </a:p>
        </p:txBody>
      </p:sp>
      <p:sp>
        <p:nvSpPr>
          <p:cNvPr id="262" name="Google Shape;262;g3488d2aca54_0_36: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9761e484b_0_23: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"This slide shows the results of our first individual-level regression model for Hypothesis 2. We are predicting individual PHQ-9 scores using both state-level educational attainment and individual-level college education, while controlling for age and gender, and using cluster-robust standard errors."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"Looking at the main effects: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coefficient and </a:t>
            </a:r>
            <a:r>
              <a:rPr lang="en-US"/>
              <a:t>p-value </a:t>
            </a:r>
            <a:r>
              <a:rPr lang="en-US"/>
              <a:t>for state_edu_attainment and </a:t>
            </a:r>
            <a:r>
              <a:rPr lang="en-US"/>
              <a:t>has_college_education</a:t>
            </a:r>
            <a:r>
              <a:rPr lang="en-US"/>
              <a:t> are not significant.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model looking only at main effects, neither the average education level of the state nor an individual's own college education status shows a statistically significant association with their PHQ-9 score."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initial regression model does not provide support for Hypothesis 2, either at the state or individual level as main effects."</a:t>
            </a:r>
            <a:endParaRPr/>
          </a:p>
        </p:txBody>
      </p:sp>
      <p:sp>
        <p:nvSpPr>
          <p:cNvPr id="268" name="Google Shape;268;g349761e484b_0_2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40" name="Google Shape;140;p3: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9761e484b_0_27: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rPr lang="en-US"/>
              <a:t>"Since the relationship might be more complex, we tested for an interaction effect. Does the association between state-level education and mental health differ depending on an individual's own education level? This slide shows the results."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added an interaction term: state_edu_attainment multiply has_college_education. The key finding here is the coefficient for this interaction term, which is -0.3261 and is highly statistically significant (p &lt; 0.001)."</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significant negative interaction tells us that the relationship between state-level education and PHQ-9 scores is different for those with and without college education."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other words, higher state-level education appears to be associated with better mental health primarily for those who are themselves college-educated, while potentially being associated with slightly worse mental health for those without a college education in this sample."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"Hypothesis 2 is not supported in a simple sense, but this interaction reveals a crucial difference. Higher regional educational attainment is associated with better mental health, but this benefit seems primarily concentrated among individuals who also have higher personal education."</a:t>
            </a:r>
            <a:endParaRPr/>
          </a:p>
        </p:txBody>
      </p:sp>
      <p:sp>
        <p:nvSpPr>
          <p:cNvPr id="275" name="Google Shape;275;g349761e484b_0_2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88d2aca54_0_40: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81" name="Google Shape;281;g3488d2aca54_0_40: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88d2aca54_0_48: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89" name="Google Shape;289;g3488d2aca54_0_48: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88d2aca54_0_44: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296" name="Google Shape;296;g3488d2aca54_0_44: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88d2aca54_0_79: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3488d2aca54_0_79: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308" name="Google Shape;308;g3488d2aca54_0_79:notes"/>
          <p:cNvSpPr txBox="1"/>
          <p:nvPr>
            <p:ph idx="12" type="sldNum"/>
          </p:nvPr>
        </p:nvSpPr>
        <p:spPr>
          <a:xfrm>
            <a:off x="3979930" y="8845045"/>
            <a:ext cx="3044700" cy="465600"/>
          </a:xfrm>
          <a:prstGeom prst="rect">
            <a:avLst/>
          </a:prstGeom>
          <a:noFill/>
          <a:ln>
            <a:noFill/>
          </a:ln>
        </p:spPr>
        <p:txBody>
          <a:bodyPr anchorCtr="0" anchor="b" bIns="46675" lIns="93350" spcFirstLastPara="1" rIns="93350" wrap="square" tIns="466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9877fc16d_1_21: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49877fc16d_1_21: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315" name="Google Shape;315;g349877fc16d_1_21: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9ebe0dc10_0_46: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49ebe0dc10_0_46: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322" name="Google Shape;322;g349ebe0dc10_0_46:notes"/>
          <p:cNvSpPr txBox="1"/>
          <p:nvPr>
            <p:ph idx="12" type="sldNum"/>
          </p:nvPr>
        </p:nvSpPr>
        <p:spPr>
          <a:xfrm>
            <a:off x="3979930" y="8845045"/>
            <a:ext cx="3044700" cy="465600"/>
          </a:xfrm>
          <a:prstGeom prst="rect">
            <a:avLst/>
          </a:prstGeom>
          <a:noFill/>
          <a:ln>
            <a:noFill/>
          </a:ln>
        </p:spPr>
        <p:txBody>
          <a:bodyPr anchorCtr="0" anchor="b" bIns="46675" lIns="93350" spcFirstLastPara="1" rIns="93350" wrap="square" tIns="466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6:notes"/>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328" name="Google Shape;328;p16: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333" name="Google Shape;333;p17: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6d5aba4fa_0_6: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46" name="Google Shape;146;g346d5aba4fa_0_6: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9ebe0dc10_0_38: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52" name="Google Shape;152;g349ebe0dc10_0_38: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9ebe0dc10_0_16: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58" name="Google Shape;158;g349ebe0dc10_0_16: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6d5aba4fa_0_45:notes"/>
          <p:cNvSpPr txBox="1"/>
          <p:nvPr>
            <p:ph idx="1" type="body"/>
          </p:nvPr>
        </p:nvSpPr>
        <p:spPr>
          <a:xfrm>
            <a:off x="702628" y="4423331"/>
            <a:ext cx="5621100" cy="4190400"/>
          </a:xfrm>
          <a:prstGeom prst="rect">
            <a:avLst/>
          </a:prstGeom>
          <a:noFill/>
          <a:ln>
            <a:noFill/>
          </a:ln>
        </p:spPr>
        <p:txBody>
          <a:bodyPr anchorCtr="0" anchor="t" bIns="46675" lIns="93350" spcFirstLastPara="1" rIns="93350" wrap="square" tIns="46675">
            <a:noAutofit/>
          </a:bodyPr>
          <a:lstStyle/>
          <a:p>
            <a:pPr indent="0" lvl="0" marL="0" rtl="0" algn="l">
              <a:lnSpc>
                <a:spcPct val="100000"/>
              </a:lnSpc>
              <a:spcBef>
                <a:spcPts val="0"/>
              </a:spcBef>
              <a:spcAft>
                <a:spcPts val="0"/>
              </a:spcAft>
              <a:buSzPts val="1400"/>
              <a:buNone/>
            </a:pPr>
            <a:r>
              <a:t/>
            </a:r>
            <a:endParaRPr/>
          </a:p>
        </p:txBody>
      </p:sp>
      <p:sp>
        <p:nvSpPr>
          <p:cNvPr id="164" name="Google Shape;164;g346d5aba4fa_0_45: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9ebe0dc10_1_0: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9ebe0dc10_1_0: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71" name="Google Shape;171;g349ebe0dc10_1_0: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9ebe0dc10_1_139: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9ebe0dc10_1_139: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81" name="Google Shape;181;g349ebe0dc10_1_139: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9ebe0dc10_1_14: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9ebe0dc10_1_14: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89" name="Google Shape;189;g349ebe0dc10_1_14: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Slide">
  <p:cSld name="2_Cover Slide">
    <p:spTree>
      <p:nvGrpSpPr>
        <p:cNvPr id="15" name="Shape 15"/>
        <p:cNvGrpSpPr/>
        <p:nvPr/>
      </p:nvGrpSpPr>
      <p:grpSpPr>
        <a:xfrm>
          <a:off x="0" y="0"/>
          <a:ext cx="0" cy="0"/>
          <a:chOff x="0" y="0"/>
          <a:chExt cx="0" cy="0"/>
        </a:xfrm>
      </p:grpSpPr>
      <p:sp>
        <p:nvSpPr>
          <p:cNvPr id="16" name="Google Shape;16;p1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 name="Google Shape;17;p19"/>
          <p:cNvSpPr/>
          <p:nvPr/>
        </p:nvSpPr>
        <p:spPr>
          <a:xfrm>
            <a:off x="0" y="1320393"/>
            <a:ext cx="9144000" cy="3362743"/>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 name="Google Shape;18;p19"/>
          <p:cNvSpPr txBox="1"/>
          <p:nvPr>
            <p:ph type="ctrTitle"/>
          </p:nvPr>
        </p:nvSpPr>
        <p:spPr>
          <a:xfrm>
            <a:off x="396072" y="1603652"/>
            <a:ext cx="8351856"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subTitle"/>
          </p:nvPr>
        </p:nvSpPr>
        <p:spPr>
          <a:xfrm>
            <a:off x="396072" y="3020419"/>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lt1"/>
              </a:buClr>
              <a:buSzPts val="2100"/>
              <a:buFont typeface="Arial"/>
              <a:buNone/>
              <a:defRPr b="0" sz="2100">
                <a:solidFill>
                  <a:schemeClr val="lt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sp>
        <p:nvSpPr>
          <p:cNvPr id="20" name="Google Shape;20;p19"/>
          <p:cNvSpPr txBox="1"/>
          <p:nvPr>
            <p:ph idx="2" type="body"/>
          </p:nvPr>
        </p:nvSpPr>
        <p:spPr>
          <a:xfrm>
            <a:off x="396072" y="3816384"/>
            <a:ext cx="5853112" cy="528478"/>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Clr>
                <a:schemeClr val="lt1"/>
              </a:buClr>
              <a:buSzPts val="1500"/>
              <a:buFont typeface="Arial"/>
              <a:buNone/>
              <a:defRPr b="0" sz="1500">
                <a:solidFill>
                  <a:schemeClr val="lt1"/>
                </a:solidFill>
              </a:defRPr>
            </a:lvl1pPr>
            <a:lvl2pPr indent="-330200" lvl="1" marL="914400" algn="l">
              <a:lnSpc>
                <a:spcPct val="100000"/>
              </a:lnSpc>
              <a:spcBef>
                <a:spcPts val="320"/>
              </a:spcBef>
              <a:spcAft>
                <a:spcPts val="0"/>
              </a:spcAft>
              <a:buClr>
                <a:schemeClr val="lt1"/>
              </a:buClr>
              <a:buSzPts val="1600"/>
              <a:buChar char="•"/>
              <a:defRPr>
                <a:solidFill>
                  <a:schemeClr val="lt1"/>
                </a:solidFill>
              </a:defRPr>
            </a:lvl2pPr>
            <a:lvl3pPr indent="-330200" lvl="2" marL="1371600" algn="l">
              <a:lnSpc>
                <a:spcPct val="100000"/>
              </a:lnSpc>
              <a:spcBef>
                <a:spcPts val="320"/>
              </a:spcBef>
              <a:spcAft>
                <a:spcPts val="0"/>
              </a:spcAft>
              <a:buClr>
                <a:schemeClr val="lt1"/>
              </a:buClr>
              <a:buSzPts val="1600"/>
              <a:buChar char="o"/>
              <a:defRPr>
                <a:solidFill>
                  <a:schemeClr val="lt1"/>
                </a:solidFill>
              </a:defRPr>
            </a:lvl3pPr>
            <a:lvl4pPr indent="-330200" lvl="3" marL="1828800" algn="l">
              <a:lnSpc>
                <a:spcPct val="100000"/>
              </a:lnSpc>
              <a:spcBef>
                <a:spcPts val="320"/>
              </a:spcBef>
              <a:spcAft>
                <a:spcPts val="0"/>
              </a:spcAft>
              <a:buClr>
                <a:schemeClr val="lt1"/>
              </a:buClr>
              <a:buSzPts val="1600"/>
              <a:buChar char="–"/>
              <a:defRPr>
                <a:solidFill>
                  <a:schemeClr val="lt1"/>
                </a:solidFill>
              </a:defRPr>
            </a:lvl4pPr>
            <a:lvl5pPr indent="-330200" lvl="4" marL="2286000" algn="l">
              <a:lnSpc>
                <a:spcPct val="100000"/>
              </a:lnSpc>
              <a:spcBef>
                <a:spcPts val="320"/>
              </a:spcBef>
              <a:spcAft>
                <a:spcPts val="0"/>
              </a:spcAft>
              <a:buClr>
                <a:schemeClr val="lt1"/>
              </a:buClr>
              <a:buSzPts val="1600"/>
              <a:buChar char="»"/>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19"/>
          <p:cNvSpPr txBox="1"/>
          <p:nvPr>
            <p:ph idx="3" type="body"/>
          </p:nvPr>
        </p:nvSpPr>
        <p:spPr>
          <a:xfrm>
            <a:off x="5842000" y="3816383"/>
            <a:ext cx="2905928" cy="528478"/>
          </a:xfrm>
          <a:prstGeom prst="rect">
            <a:avLst/>
          </a:prstGeom>
          <a:noFill/>
          <a:ln>
            <a:noFill/>
          </a:ln>
        </p:spPr>
        <p:txBody>
          <a:bodyPr anchorCtr="0" anchor="t" bIns="0" lIns="0" spcFirstLastPara="1" rIns="0" wrap="square" tIns="0">
            <a:spAutoFit/>
          </a:bodyPr>
          <a:lstStyle>
            <a:lvl1pPr indent="-228600" lvl="0" marL="457200" algn="r">
              <a:lnSpc>
                <a:spcPct val="120000"/>
              </a:lnSpc>
              <a:spcBef>
                <a:spcPts val="0"/>
              </a:spcBef>
              <a:spcAft>
                <a:spcPts val="0"/>
              </a:spcAft>
              <a:buClr>
                <a:schemeClr val="lt1"/>
              </a:buClr>
              <a:buSzPts val="1500"/>
              <a:buFont typeface="Arial"/>
              <a:buNone/>
              <a:defRPr b="0" sz="15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2" name="Google Shape;22;p19"/>
          <p:cNvPicPr preferRelativeResize="0"/>
          <p:nvPr/>
        </p:nvPicPr>
        <p:blipFill rotWithShape="1">
          <a:blip r:embed="rId2">
            <a:alphaModFix/>
          </a:blip>
          <a:srcRect b="0" l="0" r="0" t="0"/>
          <a:stretch/>
        </p:blipFill>
        <p:spPr>
          <a:xfrm>
            <a:off x="0" y="4187837"/>
            <a:ext cx="9144000" cy="495300"/>
          </a:xfrm>
          <a:prstGeom prst="rect">
            <a:avLst/>
          </a:prstGeom>
          <a:noFill/>
          <a:ln>
            <a:noFill/>
          </a:ln>
        </p:spPr>
      </p:pic>
      <p:pic>
        <p:nvPicPr>
          <p:cNvPr id="23" name="Google Shape;23;p19"/>
          <p:cNvPicPr preferRelativeResize="0"/>
          <p:nvPr/>
        </p:nvPicPr>
        <p:blipFill rotWithShape="1">
          <a:blip r:embed="rId3">
            <a:alphaModFix/>
          </a:blip>
          <a:srcRect b="0" l="0" r="0" t="0"/>
          <a:stretch/>
        </p:blipFill>
        <p:spPr>
          <a:xfrm>
            <a:off x="409653" y="400173"/>
            <a:ext cx="4550912" cy="4451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Copy 3 Column">
  <p:cSld name="Images &amp; Copy 3 Column">
    <p:spTree>
      <p:nvGrpSpPr>
        <p:cNvPr id="59" name="Shape 59"/>
        <p:cNvGrpSpPr/>
        <p:nvPr/>
      </p:nvGrpSpPr>
      <p:grpSpPr>
        <a:xfrm>
          <a:off x="0" y="0"/>
          <a:ext cx="0" cy="0"/>
          <a:chOff x="0" y="0"/>
          <a:chExt cx="0" cy="0"/>
        </a:xfrm>
      </p:grpSpPr>
      <p:sp>
        <p:nvSpPr>
          <p:cNvPr id="60" name="Google Shape;60;p26"/>
          <p:cNvSpPr/>
          <p:nvPr>
            <p:ph idx="2" type="pic"/>
          </p:nvPr>
        </p:nvSpPr>
        <p:spPr>
          <a:xfrm>
            <a:off x="457200" y="662507"/>
            <a:ext cx="2569035" cy="1707543"/>
          </a:xfrm>
          <a:prstGeom prst="rect">
            <a:avLst/>
          </a:prstGeom>
          <a:solidFill>
            <a:srgbClr val="959595"/>
          </a:solidFill>
          <a:ln>
            <a:noFill/>
          </a:ln>
        </p:spPr>
      </p:sp>
      <p:sp>
        <p:nvSpPr>
          <p:cNvPr id="61" name="Google Shape;61;p26"/>
          <p:cNvSpPr/>
          <p:nvPr>
            <p:ph idx="3" type="pic"/>
          </p:nvPr>
        </p:nvSpPr>
        <p:spPr>
          <a:xfrm>
            <a:off x="3287483" y="662507"/>
            <a:ext cx="2569035" cy="1707543"/>
          </a:xfrm>
          <a:prstGeom prst="rect">
            <a:avLst/>
          </a:prstGeom>
          <a:solidFill>
            <a:srgbClr val="959595"/>
          </a:solidFill>
          <a:ln>
            <a:noFill/>
          </a:ln>
        </p:spPr>
      </p:sp>
      <p:sp>
        <p:nvSpPr>
          <p:cNvPr id="62" name="Google Shape;62;p26"/>
          <p:cNvSpPr/>
          <p:nvPr>
            <p:ph idx="4" type="pic"/>
          </p:nvPr>
        </p:nvSpPr>
        <p:spPr>
          <a:xfrm>
            <a:off x="6117765" y="662507"/>
            <a:ext cx="2569035" cy="1707543"/>
          </a:xfrm>
          <a:prstGeom prst="rect">
            <a:avLst/>
          </a:prstGeom>
          <a:solidFill>
            <a:srgbClr val="959595"/>
          </a:solidFill>
          <a:ln>
            <a:noFill/>
          </a:ln>
        </p:spPr>
      </p:sp>
      <p:sp>
        <p:nvSpPr>
          <p:cNvPr id="63" name="Google Shape;63;p26"/>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 type="body"/>
          </p:nvPr>
        </p:nvSpPr>
        <p:spPr>
          <a:xfrm>
            <a:off x="457200"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26"/>
          <p:cNvSpPr txBox="1"/>
          <p:nvPr>
            <p:ph idx="5" type="body"/>
          </p:nvPr>
        </p:nvSpPr>
        <p:spPr>
          <a:xfrm>
            <a:off x="3282779"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26"/>
          <p:cNvSpPr txBox="1"/>
          <p:nvPr>
            <p:ph idx="6" type="body"/>
          </p:nvPr>
        </p:nvSpPr>
        <p:spPr>
          <a:xfrm>
            <a:off x="6116595"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op &amp; Copy Bottom">
  <p:cSld name="Image Top &amp; Copy Bottom">
    <p:spTree>
      <p:nvGrpSpPr>
        <p:cNvPr id="67" name="Shape 67"/>
        <p:cNvGrpSpPr/>
        <p:nvPr/>
      </p:nvGrpSpPr>
      <p:grpSpPr>
        <a:xfrm>
          <a:off x="0" y="0"/>
          <a:ext cx="0" cy="0"/>
          <a:chOff x="0" y="0"/>
          <a:chExt cx="0" cy="0"/>
        </a:xfrm>
      </p:grpSpPr>
      <p:sp>
        <p:nvSpPr>
          <p:cNvPr id="68" name="Google Shape;68;p27"/>
          <p:cNvSpPr/>
          <p:nvPr>
            <p:ph idx="2" type="pic"/>
          </p:nvPr>
        </p:nvSpPr>
        <p:spPr>
          <a:xfrm>
            <a:off x="457200" y="660569"/>
            <a:ext cx="8229598" cy="1707543"/>
          </a:xfrm>
          <a:prstGeom prst="rect">
            <a:avLst/>
          </a:prstGeom>
          <a:solidFill>
            <a:srgbClr val="959595"/>
          </a:solidFill>
          <a:ln>
            <a:noFill/>
          </a:ln>
        </p:spPr>
      </p:sp>
      <p:sp>
        <p:nvSpPr>
          <p:cNvPr id="69" name="Google Shape;69;p27"/>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a:off x="457200" y="2429425"/>
            <a:ext cx="8220242"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mp; Copy 1">
  <p:cSld name="Charts &amp; Copy 1">
    <p:spTree>
      <p:nvGrpSpPr>
        <p:cNvPr id="71" name="Shape 71"/>
        <p:cNvGrpSpPr/>
        <p:nvPr/>
      </p:nvGrpSpPr>
      <p:grpSpPr>
        <a:xfrm>
          <a:off x="0" y="0"/>
          <a:ext cx="0" cy="0"/>
          <a:chOff x="0" y="0"/>
          <a:chExt cx="0" cy="0"/>
        </a:xfrm>
      </p:grpSpPr>
      <p:sp>
        <p:nvSpPr>
          <p:cNvPr id="72" name="Google Shape;72;p28"/>
          <p:cNvSpPr/>
          <p:nvPr>
            <p:ph idx="2" type="chart"/>
          </p:nvPr>
        </p:nvSpPr>
        <p:spPr>
          <a:xfrm>
            <a:off x="457200"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28"/>
          <p:cNvSpPr/>
          <p:nvPr>
            <p:ph idx="3" type="chart"/>
          </p:nvPr>
        </p:nvSpPr>
        <p:spPr>
          <a:xfrm>
            <a:off x="3292188"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4" name="Google Shape;74;p28"/>
          <p:cNvSpPr/>
          <p:nvPr>
            <p:ph idx="4" type="chart"/>
          </p:nvPr>
        </p:nvSpPr>
        <p:spPr>
          <a:xfrm>
            <a:off x="6110868"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 name="Google Shape;75;p28"/>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a:off x="457200"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8"/>
          <p:cNvSpPr txBox="1"/>
          <p:nvPr>
            <p:ph idx="5" type="body"/>
          </p:nvPr>
        </p:nvSpPr>
        <p:spPr>
          <a:xfrm>
            <a:off x="3282779"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 name="Google Shape;78;p28"/>
          <p:cNvSpPr txBox="1"/>
          <p:nvPr>
            <p:ph idx="6" type="body"/>
          </p:nvPr>
        </p:nvSpPr>
        <p:spPr>
          <a:xfrm>
            <a:off x="6116595"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mp; Copy 2">
  <p:cSld name="Charts &amp; Copy 2">
    <p:spTree>
      <p:nvGrpSpPr>
        <p:cNvPr id="79" name="Shape 79"/>
        <p:cNvGrpSpPr/>
        <p:nvPr/>
      </p:nvGrpSpPr>
      <p:grpSpPr>
        <a:xfrm>
          <a:off x="0" y="0"/>
          <a:ext cx="0" cy="0"/>
          <a:chOff x="0" y="0"/>
          <a:chExt cx="0" cy="0"/>
        </a:xfrm>
      </p:grpSpPr>
      <p:sp>
        <p:nvSpPr>
          <p:cNvPr id="80" name="Google Shape;80;p29"/>
          <p:cNvSpPr/>
          <p:nvPr>
            <p:ph idx="2" type="chart"/>
          </p:nvPr>
        </p:nvSpPr>
        <p:spPr>
          <a:xfrm>
            <a:off x="457200"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29"/>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 type="body"/>
          </p:nvPr>
        </p:nvSpPr>
        <p:spPr>
          <a:xfrm>
            <a:off x="457200"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29"/>
          <p:cNvSpPr/>
          <p:nvPr>
            <p:ph idx="3" type="chart"/>
          </p:nvPr>
        </p:nvSpPr>
        <p:spPr>
          <a:xfrm>
            <a:off x="2538661"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Google Shape;84;p29"/>
          <p:cNvSpPr txBox="1"/>
          <p:nvPr>
            <p:ph idx="4" type="body"/>
          </p:nvPr>
        </p:nvSpPr>
        <p:spPr>
          <a:xfrm>
            <a:off x="2538661"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5" name="Google Shape;85;p29"/>
          <p:cNvSpPr/>
          <p:nvPr>
            <p:ph idx="5" type="chart"/>
          </p:nvPr>
        </p:nvSpPr>
        <p:spPr>
          <a:xfrm>
            <a:off x="462012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6" name="Google Shape;86;p29"/>
          <p:cNvSpPr txBox="1"/>
          <p:nvPr>
            <p:ph idx="6" type="body"/>
          </p:nvPr>
        </p:nvSpPr>
        <p:spPr>
          <a:xfrm>
            <a:off x="4620122"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29"/>
          <p:cNvSpPr/>
          <p:nvPr>
            <p:ph idx="7" type="chart"/>
          </p:nvPr>
        </p:nvSpPr>
        <p:spPr>
          <a:xfrm>
            <a:off x="670158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8" name="Google Shape;88;p29"/>
          <p:cNvSpPr txBox="1"/>
          <p:nvPr>
            <p:ph idx="8" type="body"/>
          </p:nvPr>
        </p:nvSpPr>
        <p:spPr>
          <a:xfrm>
            <a:off x="6701582"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s &amp; Copy 2">
  <p:cSld name="1_Charts &amp; Copy 2">
    <p:spTree>
      <p:nvGrpSpPr>
        <p:cNvPr id="89" name="Shape 89"/>
        <p:cNvGrpSpPr/>
        <p:nvPr/>
      </p:nvGrpSpPr>
      <p:grpSpPr>
        <a:xfrm>
          <a:off x="0" y="0"/>
          <a:ext cx="0" cy="0"/>
          <a:chOff x="0" y="0"/>
          <a:chExt cx="0" cy="0"/>
        </a:xfrm>
      </p:grpSpPr>
      <p:sp>
        <p:nvSpPr>
          <p:cNvPr id="90" name="Google Shape;90;p30"/>
          <p:cNvSpPr/>
          <p:nvPr>
            <p:ph idx="2" type="chart"/>
          </p:nvPr>
        </p:nvSpPr>
        <p:spPr>
          <a:xfrm>
            <a:off x="457200"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1" name="Google Shape;91;p30"/>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0"/>
          <p:cNvSpPr txBox="1"/>
          <p:nvPr>
            <p:ph idx="1" type="body"/>
          </p:nvPr>
        </p:nvSpPr>
        <p:spPr>
          <a:xfrm>
            <a:off x="457200" y="2429425"/>
            <a:ext cx="8220242"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30"/>
          <p:cNvSpPr/>
          <p:nvPr>
            <p:ph idx="3" type="chart"/>
          </p:nvPr>
        </p:nvSpPr>
        <p:spPr>
          <a:xfrm>
            <a:off x="2538661"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30"/>
          <p:cNvSpPr/>
          <p:nvPr>
            <p:ph idx="4" type="chart"/>
          </p:nvPr>
        </p:nvSpPr>
        <p:spPr>
          <a:xfrm>
            <a:off x="462012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30"/>
          <p:cNvSpPr/>
          <p:nvPr>
            <p:ph idx="5" type="chart"/>
          </p:nvPr>
        </p:nvSpPr>
        <p:spPr>
          <a:xfrm>
            <a:off x="670158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mp; Copy">
  <p:cSld name="Chart &amp; Copy">
    <p:spTree>
      <p:nvGrpSpPr>
        <p:cNvPr id="96" name="Shape 96"/>
        <p:cNvGrpSpPr/>
        <p:nvPr/>
      </p:nvGrpSpPr>
      <p:grpSpPr>
        <a:xfrm>
          <a:off x="0" y="0"/>
          <a:ext cx="0" cy="0"/>
          <a:chOff x="0" y="0"/>
          <a:chExt cx="0" cy="0"/>
        </a:xfrm>
      </p:grpSpPr>
      <p:sp>
        <p:nvSpPr>
          <p:cNvPr id="97" name="Google Shape;97;p31"/>
          <p:cNvSpPr/>
          <p:nvPr>
            <p:ph idx="2" type="chart"/>
          </p:nvPr>
        </p:nvSpPr>
        <p:spPr>
          <a:xfrm>
            <a:off x="457199" y="594059"/>
            <a:ext cx="4031673" cy="3653992"/>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31"/>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1"/>
          <p:cNvSpPr txBox="1"/>
          <p:nvPr>
            <p:ph idx="1" type="body"/>
          </p:nvPr>
        </p:nvSpPr>
        <p:spPr>
          <a:xfrm>
            <a:off x="4562641" y="594059"/>
            <a:ext cx="4114801"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mp; Chart">
  <p:cSld name="Copy &amp; Chart">
    <p:spTree>
      <p:nvGrpSpPr>
        <p:cNvPr id="100" name="Shape 100"/>
        <p:cNvGrpSpPr/>
        <p:nvPr/>
      </p:nvGrpSpPr>
      <p:grpSpPr>
        <a:xfrm>
          <a:off x="0" y="0"/>
          <a:ext cx="0" cy="0"/>
          <a:chOff x="0" y="0"/>
          <a:chExt cx="0" cy="0"/>
        </a:xfrm>
      </p:grpSpPr>
      <p:sp>
        <p:nvSpPr>
          <p:cNvPr id="101" name="Google Shape;101;p32"/>
          <p:cNvSpPr/>
          <p:nvPr>
            <p:ph idx="2" type="chart"/>
          </p:nvPr>
        </p:nvSpPr>
        <p:spPr>
          <a:xfrm>
            <a:off x="4655127" y="594059"/>
            <a:ext cx="4022315" cy="3653992"/>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2" name="Google Shape;102;p32"/>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2"/>
          <p:cNvSpPr txBox="1"/>
          <p:nvPr>
            <p:ph idx="1" type="body"/>
          </p:nvPr>
        </p:nvSpPr>
        <p:spPr>
          <a:xfrm>
            <a:off x="457199" y="594059"/>
            <a:ext cx="4114801"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 &amp; Chart">
  <p:cSld name="1_Copy &amp; Chart">
    <p:spTree>
      <p:nvGrpSpPr>
        <p:cNvPr id="104" name="Shape 104"/>
        <p:cNvGrpSpPr/>
        <p:nvPr/>
      </p:nvGrpSpPr>
      <p:grpSpPr>
        <a:xfrm>
          <a:off x="0" y="0"/>
          <a:ext cx="0" cy="0"/>
          <a:chOff x="0" y="0"/>
          <a:chExt cx="0" cy="0"/>
        </a:xfrm>
      </p:grpSpPr>
      <p:sp>
        <p:nvSpPr>
          <p:cNvPr id="105" name="Google Shape;105;p33"/>
          <p:cNvSpPr/>
          <p:nvPr/>
        </p:nvSpPr>
        <p:spPr>
          <a:xfrm>
            <a:off x="0" y="4295775"/>
            <a:ext cx="9144000" cy="847725"/>
          </a:xfrm>
          <a:prstGeom prst="rect">
            <a:avLst/>
          </a:prstGeom>
          <a:solidFill>
            <a:schemeClr val="lt1"/>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 name="Google Shape;106;p33"/>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lvl1pPr lvl="0" algn="ctr">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07" name="Google Shape;107;p33"/>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108" name="Google Shape;108;p33"/>
          <p:cNvPicPr preferRelativeResize="0"/>
          <p:nvPr/>
        </p:nvPicPr>
        <p:blipFill rotWithShape="1">
          <a:blip r:embed="rId3">
            <a:alphaModFix/>
          </a:blip>
          <a:srcRect b="0" l="0" r="0" t="0"/>
          <a:stretch/>
        </p:blipFill>
        <p:spPr>
          <a:xfrm>
            <a:off x="2533031" y="4096311"/>
            <a:ext cx="4077938" cy="3989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Divider">
  <p:cSld name="2_Section Divider">
    <p:spTree>
      <p:nvGrpSpPr>
        <p:cNvPr id="109" name="Shape 109"/>
        <p:cNvGrpSpPr/>
        <p:nvPr/>
      </p:nvGrpSpPr>
      <p:grpSpPr>
        <a:xfrm>
          <a:off x="0" y="0"/>
          <a:ext cx="0" cy="0"/>
          <a:chOff x="0" y="0"/>
          <a:chExt cx="0" cy="0"/>
        </a:xfrm>
      </p:grpSpPr>
      <p:pic>
        <p:nvPicPr>
          <p:cNvPr descr="A building surrounded by trees&#10;&#10;Description automatically generated" id="110" name="Google Shape;110;p36"/>
          <p:cNvPicPr preferRelativeResize="0"/>
          <p:nvPr/>
        </p:nvPicPr>
        <p:blipFill rotWithShape="1">
          <a:blip r:embed="rId2">
            <a:alphaModFix/>
          </a:blip>
          <a:srcRect b="17333" l="17541" r="0" t="0"/>
          <a:stretch/>
        </p:blipFill>
        <p:spPr>
          <a:xfrm>
            <a:off x="484" y="0"/>
            <a:ext cx="9143516" cy="5143500"/>
          </a:xfrm>
          <a:prstGeom prst="rect">
            <a:avLst/>
          </a:prstGeom>
          <a:noFill/>
          <a:ln>
            <a:noFill/>
          </a:ln>
        </p:spPr>
      </p:pic>
      <p:sp>
        <p:nvSpPr>
          <p:cNvPr id="111" name="Google Shape;111;p36"/>
          <p:cNvSpPr txBox="1"/>
          <p:nvPr>
            <p:ph type="ctrTitle"/>
          </p:nvPr>
        </p:nvSpPr>
        <p:spPr>
          <a:xfrm>
            <a:off x="470499" y="1409680"/>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6"/>
          <p:cNvSpPr txBox="1"/>
          <p:nvPr>
            <p:ph idx="1" type="subTitle"/>
          </p:nvPr>
        </p:nvSpPr>
        <p:spPr>
          <a:xfrm>
            <a:off x="470499" y="2179750"/>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lt1"/>
              </a:buClr>
              <a:buSzPts val="2100"/>
              <a:buFont typeface="Arial"/>
              <a:buNone/>
              <a:defRPr b="0" sz="2100">
                <a:solidFill>
                  <a:schemeClr val="lt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pic>
        <p:nvPicPr>
          <p:cNvPr id="113" name="Google Shape;113;p36"/>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p:cSld name="1_Section Divider">
    <p:spTree>
      <p:nvGrpSpPr>
        <p:cNvPr id="114" name="Shape 114"/>
        <p:cNvGrpSpPr/>
        <p:nvPr/>
      </p:nvGrpSpPr>
      <p:grpSpPr>
        <a:xfrm>
          <a:off x="0" y="0"/>
          <a:ext cx="0" cy="0"/>
          <a:chOff x="0" y="0"/>
          <a:chExt cx="0" cy="0"/>
        </a:xfrm>
      </p:grpSpPr>
      <p:pic>
        <p:nvPicPr>
          <p:cNvPr id="115" name="Google Shape;115;p37"/>
          <p:cNvPicPr preferRelativeResize="0"/>
          <p:nvPr/>
        </p:nvPicPr>
        <p:blipFill rotWithShape="1">
          <a:blip r:embed="rId2">
            <a:alphaModFix/>
          </a:blip>
          <a:srcRect b="10197" l="-2" r="3983" t="0"/>
          <a:stretch/>
        </p:blipFill>
        <p:spPr>
          <a:xfrm>
            <a:off x="0" y="-2"/>
            <a:ext cx="9144000" cy="5143501"/>
          </a:xfrm>
          <a:prstGeom prst="rect">
            <a:avLst/>
          </a:prstGeom>
          <a:noFill/>
          <a:ln>
            <a:noFill/>
          </a:ln>
        </p:spPr>
      </p:pic>
      <p:sp>
        <p:nvSpPr>
          <p:cNvPr id="116" name="Google Shape;116;p37"/>
          <p:cNvSpPr/>
          <p:nvPr/>
        </p:nvSpPr>
        <p:spPr>
          <a:xfrm>
            <a:off x="0" y="0"/>
            <a:ext cx="9144000" cy="4980878"/>
          </a:xfrm>
          <a:prstGeom prst="rect">
            <a:avLst/>
          </a:prstGeom>
          <a:gradFill>
            <a:gsLst>
              <a:gs pos="0">
                <a:srgbClr val="FDF0F0">
                  <a:alpha val="66274"/>
                </a:srgbClr>
              </a:gs>
              <a:gs pos="40000">
                <a:srgbClr val="FDF0F0">
                  <a:alpha val="66274"/>
                </a:srgbClr>
              </a:gs>
              <a:gs pos="57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p37"/>
          <p:cNvSpPr txBox="1"/>
          <p:nvPr>
            <p:ph type="ctrTitle"/>
          </p:nvPr>
        </p:nvSpPr>
        <p:spPr>
          <a:xfrm>
            <a:off x="470499" y="1409680"/>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7"/>
          <p:cNvSpPr txBox="1"/>
          <p:nvPr>
            <p:ph idx="1" type="subTitle"/>
          </p:nvPr>
        </p:nvSpPr>
        <p:spPr>
          <a:xfrm>
            <a:off x="470499" y="2179750"/>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2100"/>
              <a:buFont typeface="Arial"/>
              <a:buNone/>
              <a:defRPr b="0" sz="21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pic>
        <p:nvPicPr>
          <p:cNvPr id="119" name="Google Shape;119;p37"/>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p:cSld name="Copy Only">
    <p:spTree>
      <p:nvGrpSpPr>
        <p:cNvPr id="24" name="Shape 24"/>
        <p:cNvGrpSpPr/>
        <p:nvPr/>
      </p:nvGrpSpPr>
      <p:grpSpPr>
        <a:xfrm>
          <a:off x="0" y="0"/>
          <a:ext cx="0" cy="0"/>
          <a:chOff x="0" y="0"/>
          <a:chExt cx="0" cy="0"/>
        </a:xfrm>
      </p:grpSpPr>
      <p:sp>
        <p:nvSpPr>
          <p:cNvPr id="25" name="Google Shape;25;p21"/>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 type="body"/>
          </p:nvPr>
        </p:nvSpPr>
        <p:spPr>
          <a:xfrm>
            <a:off x="457199" y="594059"/>
            <a:ext cx="8233719"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Divider">
  <p:cSld name="3_Section Divider">
    <p:spTree>
      <p:nvGrpSpPr>
        <p:cNvPr id="120" name="Shape 120"/>
        <p:cNvGrpSpPr/>
        <p:nvPr/>
      </p:nvGrpSpPr>
      <p:grpSpPr>
        <a:xfrm>
          <a:off x="0" y="0"/>
          <a:ext cx="0" cy="0"/>
          <a:chOff x="0" y="0"/>
          <a:chExt cx="0" cy="0"/>
        </a:xfrm>
      </p:grpSpPr>
      <p:pic>
        <p:nvPicPr>
          <p:cNvPr descr="A building surrounded by trees&#10;&#10;Description automatically generated" id="121" name="Google Shape;121;p38"/>
          <p:cNvPicPr preferRelativeResize="0"/>
          <p:nvPr/>
        </p:nvPicPr>
        <p:blipFill rotWithShape="1">
          <a:blip r:embed="rId2">
            <a:alphaModFix/>
          </a:blip>
          <a:srcRect b="5272" l="-1" r="37081" t="31650"/>
          <a:stretch/>
        </p:blipFill>
        <p:spPr>
          <a:xfrm>
            <a:off x="0" y="0"/>
            <a:ext cx="9144000" cy="5143501"/>
          </a:xfrm>
          <a:prstGeom prst="rect">
            <a:avLst/>
          </a:prstGeom>
          <a:noFill/>
          <a:ln>
            <a:noFill/>
          </a:ln>
        </p:spPr>
      </p:pic>
      <p:sp>
        <p:nvSpPr>
          <p:cNvPr id="122" name="Google Shape;122;p38"/>
          <p:cNvSpPr/>
          <p:nvPr/>
        </p:nvSpPr>
        <p:spPr>
          <a:xfrm rot="-5400000">
            <a:off x="944764" y="359779"/>
            <a:ext cx="2923770" cy="4813301"/>
          </a:xfrm>
          <a:prstGeom prst="rect">
            <a:avLst/>
          </a:prstGeom>
          <a:gradFill>
            <a:gsLst>
              <a:gs pos="0">
                <a:srgbClr val="FDF0F0">
                  <a:alpha val="78823"/>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38"/>
          <p:cNvSpPr txBox="1"/>
          <p:nvPr>
            <p:ph type="ctrTitle"/>
          </p:nvPr>
        </p:nvSpPr>
        <p:spPr>
          <a:xfrm>
            <a:off x="469884" y="1930721"/>
            <a:ext cx="3641761"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8"/>
          <p:cNvSpPr txBox="1"/>
          <p:nvPr>
            <p:ph idx="1" type="subTitle"/>
          </p:nvPr>
        </p:nvSpPr>
        <p:spPr>
          <a:xfrm>
            <a:off x="469884" y="3337370"/>
            <a:ext cx="3641761" cy="24929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1800"/>
              <a:buFont typeface="Arial"/>
              <a:buNone/>
              <a:defRPr b="0" sz="18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pic>
        <p:nvPicPr>
          <p:cNvPr id="125" name="Google Shape;125;p38"/>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Divider">
  <p:cSld name="4_Section Divider">
    <p:spTree>
      <p:nvGrpSpPr>
        <p:cNvPr id="126" name="Shape 126"/>
        <p:cNvGrpSpPr/>
        <p:nvPr/>
      </p:nvGrpSpPr>
      <p:grpSpPr>
        <a:xfrm>
          <a:off x="0" y="0"/>
          <a:ext cx="0" cy="0"/>
          <a:chOff x="0" y="0"/>
          <a:chExt cx="0" cy="0"/>
        </a:xfrm>
      </p:grpSpPr>
      <p:pic>
        <p:nvPicPr>
          <p:cNvPr id="127" name="Google Shape;127;p39"/>
          <p:cNvPicPr preferRelativeResize="0"/>
          <p:nvPr/>
        </p:nvPicPr>
        <p:blipFill rotWithShape="1">
          <a:blip r:embed="rId2">
            <a:alphaModFix/>
          </a:blip>
          <a:srcRect b="2651" l="0" r="19034" t="21629"/>
          <a:stretch/>
        </p:blipFill>
        <p:spPr>
          <a:xfrm>
            <a:off x="0" y="0"/>
            <a:ext cx="9144000" cy="5143499"/>
          </a:xfrm>
          <a:prstGeom prst="rect">
            <a:avLst/>
          </a:prstGeom>
          <a:noFill/>
          <a:ln>
            <a:noFill/>
          </a:ln>
        </p:spPr>
      </p:pic>
      <p:pic>
        <p:nvPicPr>
          <p:cNvPr id="128" name="Google Shape;128;p39"/>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
        <p:nvSpPr>
          <p:cNvPr id="129" name="Google Shape;129;p39"/>
          <p:cNvSpPr/>
          <p:nvPr/>
        </p:nvSpPr>
        <p:spPr>
          <a:xfrm rot="-5400000">
            <a:off x="944764" y="356222"/>
            <a:ext cx="2923770" cy="4813301"/>
          </a:xfrm>
          <a:prstGeom prst="rect">
            <a:avLst/>
          </a:prstGeom>
          <a:gradFill>
            <a:gsLst>
              <a:gs pos="0">
                <a:srgbClr val="FDF0F0">
                  <a:alpha val="78823"/>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p39"/>
          <p:cNvSpPr txBox="1"/>
          <p:nvPr>
            <p:ph type="ctrTitle"/>
          </p:nvPr>
        </p:nvSpPr>
        <p:spPr>
          <a:xfrm>
            <a:off x="476021" y="1927164"/>
            <a:ext cx="3641761"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9"/>
          <p:cNvSpPr txBox="1"/>
          <p:nvPr>
            <p:ph idx="1" type="subTitle"/>
          </p:nvPr>
        </p:nvSpPr>
        <p:spPr>
          <a:xfrm>
            <a:off x="476021" y="3333813"/>
            <a:ext cx="3641761" cy="24929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1800"/>
              <a:buFont typeface="Arial"/>
              <a:buNone/>
              <a:defRPr b="0" sz="18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 Only">
  <p:cSld name="1_Copy Only">
    <p:spTree>
      <p:nvGrpSpPr>
        <p:cNvPr id="27" name="Shape 27"/>
        <p:cNvGrpSpPr/>
        <p:nvPr/>
      </p:nvGrpSpPr>
      <p:grpSpPr>
        <a:xfrm>
          <a:off x="0" y="0"/>
          <a:ext cx="0" cy="0"/>
          <a:chOff x="0" y="0"/>
          <a:chExt cx="0" cy="0"/>
        </a:xfrm>
      </p:grpSpPr>
      <p:sp>
        <p:nvSpPr>
          <p:cNvPr id="28" name="Google Shape;28;p22"/>
          <p:cNvSpPr/>
          <p:nvPr/>
        </p:nvSpPr>
        <p:spPr>
          <a:xfrm>
            <a:off x="270024" y="4326523"/>
            <a:ext cx="8475077" cy="589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22"/>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2"/>
          <p:cNvSpPr txBox="1"/>
          <p:nvPr>
            <p:ph idx="1" type="body"/>
          </p:nvPr>
        </p:nvSpPr>
        <p:spPr>
          <a:xfrm>
            <a:off x="457199" y="594059"/>
            <a:ext cx="8233719" cy="428598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py &amp; Chart">
  <p:cSld name="2_Copy &amp; Chart">
    <p:spTree>
      <p:nvGrpSpPr>
        <p:cNvPr id="31" name="Shape 31"/>
        <p:cNvGrpSpPr/>
        <p:nvPr/>
      </p:nvGrpSpPr>
      <p:grpSpPr>
        <a:xfrm>
          <a:off x="0" y="0"/>
          <a:ext cx="0" cy="0"/>
          <a:chOff x="0" y="0"/>
          <a:chExt cx="0" cy="0"/>
        </a:xfrm>
      </p:grpSpPr>
      <p:sp>
        <p:nvSpPr>
          <p:cNvPr id="32" name="Google Shape;32;p34"/>
          <p:cNvSpPr/>
          <p:nvPr/>
        </p:nvSpPr>
        <p:spPr>
          <a:xfrm>
            <a:off x="0" y="4295775"/>
            <a:ext cx="9144000" cy="847725"/>
          </a:xfrm>
          <a:prstGeom prst="rect">
            <a:avLst/>
          </a:prstGeom>
          <a:solidFill>
            <a:schemeClr val="lt1"/>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 name="Google Shape;33;p34"/>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lvl1pPr lvl="0" algn="ctr">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4" name="Google Shape;34;p34"/>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35" name="Google Shape;35;p34"/>
          <p:cNvPicPr preferRelativeResize="0"/>
          <p:nvPr/>
        </p:nvPicPr>
        <p:blipFill rotWithShape="1">
          <a:blip r:embed="rId3">
            <a:alphaModFix/>
          </a:blip>
          <a:srcRect b="0" l="0" r="0" t="0"/>
          <a:stretch/>
        </p:blipFill>
        <p:spPr>
          <a:xfrm>
            <a:off x="2533031" y="4096311"/>
            <a:ext cx="4077938" cy="3989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s">
  <p:cSld name="Closing Logos">
    <p:spTree>
      <p:nvGrpSpPr>
        <p:cNvPr id="36" name="Shape 36"/>
        <p:cNvGrpSpPr/>
        <p:nvPr/>
      </p:nvGrpSpPr>
      <p:grpSpPr>
        <a:xfrm>
          <a:off x="0" y="0"/>
          <a:ext cx="0" cy="0"/>
          <a:chOff x="0" y="0"/>
          <a:chExt cx="0" cy="0"/>
        </a:xfrm>
      </p:grpSpPr>
      <p:sp>
        <p:nvSpPr>
          <p:cNvPr id="37" name="Google Shape;37;p3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 name="Google Shape;38;p35"/>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39" name="Google Shape;39;p35"/>
          <p:cNvPicPr preferRelativeResize="0"/>
          <p:nvPr/>
        </p:nvPicPr>
        <p:blipFill rotWithShape="1">
          <a:blip r:embed="rId3">
            <a:alphaModFix/>
          </a:blip>
          <a:srcRect b="0" l="0" r="0" t="0"/>
          <a:stretch/>
        </p:blipFill>
        <p:spPr>
          <a:xfrm>
            <a:off x="2533031" y="2280183"/>
            <a:ext cx="4077938" cy="3989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40" name="Shape 40"/>
        <p:cNvGrpSpPr/>
        <p:nvPr/>
      </p:nvGrpSpPr>
      <p:grpSpPr>
        <a:xfrm>
          <a:off x="0" y="0"/>
          <a:ext cx="0" cy="0"/>
          <a:chOff x="0" y="0"/>
          <a:chExt cx="0" cy="0"/>
        </a:xfrm>
      </p:grpSpPr>
      <p:sp>
        <p:nvSpPr>
          <p:cNvPr id="41" name="Google Shape;41;p20"/>
          <p:cNvSpPr/>
          <p:nvPr/>
        </p:nvSpPr>
        <p:spPr>
          <a:xfrm>
            <a:off x="0" y="4295775"/>
            <a:ext cx="9144000" cy="847725"/>
          </a:xfrm>
          <a:prstGeom prst="rect">
            <a:avLst/>
          </a:prstGeom>
          <a:solidFill>
            <a:schemeClr val="lt1"/>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2" name="Google Shape;42;p20"/>
          <p:cNvPicPr preferRelativeResize="0"/>
          <p:nvPr/>
        </p:nvPicPr>
        <p:blipFill rotWithShape="1">
          <a:blip r:embed="rId2">
            <a:alphaModFix/>
          </a:blip>
          <a:srcRect b="0" l="0" r="0" t="0"/>
          <a:stretch/>
        </p:blipFill>
        <p:spPr>
          <a:xfrm>
            <a:off x="0" y="4648200"/>
            <a:ext cx="9144000" cy="495300"/>
          </a:xfrm>
          <a:prstGeom prst="rect">
            <a:avLst/>
          </a:prstGeom>
          <a:noFill/>
          <a:ln>
            <a:noFill/>
          </a:ln>
        </p:spPr>
      </p:pic>
      <p:sp>
        <p:nvSpPr>
          <p:cNvPr id="43" name="Google Shape;43;p20"/>
          <p:cNvSpPr txBox="1"/>
          <p:nvPr>
            <p:ph type="ctrTitle"/>
          </p:nvPr>
        </p:nvSpPr>
        <p:spPr>
          <a:xfrm>
            <a:off x="470499" y="2325252"/>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 type="subTitle"/>
          </p:nvPr>
        </p:nvSpPr>
        <p:spPr>
          <a:xfrm>
            <a:off x="470499" y="3095322"/>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2100"/>
              <a:buFont typeface="Arial"/>
              <a:buNone/>
              <a:defRPr b="0" sz="21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lnSpc>
                <a:spcPct val="100000"/>
              </a:lnSpc>
              <a:spcBef>
                <a:spcPts val="320"/>
              </a:spcBef>
              <a:spcAft>
                <a:spcPts val="0"/>
              </a:spcAft>
              <a:buClr>
                <a:srgbClr val="8C8C8C"/>
              </a:buClr>
              <a:buSzPts val="1600"/>
              <a:buNone/>
              <a:defRPr>
                <a:solidFill>
                  <a:srgbClr val="8C8C8C"/>
                </a:solidFill>
              </a:defRPr>
            </a:lvl4pPr>
            <a:lvl5pPr lvl="4" algn="ctr">
              <a:lnSpc>
                <a:spcPct val="100000"/>
              </a:lnSpc>
              <a:spcBef>
                <a:spcPts val="320"/>
              </a:spcBef>
              <a:spcAft>
                <a:spcPts val="0"/>
              </a:spcAft>
              <a:buClr>
                <a:srgbClr val="8C8C8C"/>
              </a:buClr>
              <a:buSzPts val="1600"/>
              <a:buNone/>
              <a:defRPr>
                <a:solidFill>
                  <a:srgbClr val="8C8C8C"/>
                </a:solidFill>
              </a:defRPr>
            </a:lvl5pPr>
            <a:lvl6pPr lvl="5" algn="ctr">
              <a:lnSpc>
                <a:spcPct val="100000"/>
              </a:lnSpc>
              <a:spcBef>
                <a:spcPts val="400"/>
              </a:spcBef>
              <a:spcAft>
                <a:spcPts val="0"/>
              </a:spcAft>
              <a:buClr>
                <a:srgbClr val="8C8C8C"/>
              </a:buClr>
              <a:buSzPts val="2000"/>
              <a:buNone/>
              <a:defRPr>
                <a:solidFill>
                  <a:srgbClr val="8C8C8C"/>
                </a:solidFill>
              </a:defRPr>
            </a:lvl6pPr>
            <a:lvl7pPr lvl="6" algn="ctr">
              <a:lnSpc>
                <a:spcPct val="100000"/>
              </a:lnSpc>
              <a:spcBef>
                <a:spcPts val="400"/>
              </a:spcBef>
              <a:spcAft>
                <a:spcPts val="0"/>
              </a:spcAft>
              <a:buClr>
                <a:srgbClr val="8C8C8C"/>
              </a:buClr>
              <a:buSzPts val="2000"/>
              <a:buNone/>
              <a:defRPr>
                <a:solidFill>
                  <a:srgbClr val="8C8C8C"/>
                </a:solidFill>
              </a:defRPr>
            </a:lvl7pPr>
            <a:lvl8pPr lvl="7" algn="ctr">
              <a:lnSpc>
                <a:spcPct val="100000"/>
              </a:lnSpc>
              <a:spcBef>
                <a:spcPts val="400"/>
              </a:spcBef>
              <a:spcAft>
                <a:spcPts val="0"/>
              </a:spcAft>
              <a:buClr>
                <a:srgbClr val="8C8C8C"/>
              </a:buClr>
              <a:buSzPts val="2000"/>
              <a:buNone/>
              <a:defRPr>
                <a:solidFill>
                  <a:srgbClr val="8C8C8C"/>
                </a:solidFill>
              </a:defRPr>
            </a:lvl8pPr>
            <a:lvl9pPr lvl="8" algn="ctr">
              <a:lnSpc>
                <a:spcPct val="100000"/>
              </a:lnSpc>
              <a:spcBef>
                <a:spcPts val="400"/>
              </a:spcBef>
              <a:spcAft>
                <a:spcPts val="0"/>
              </a:spcAft>
              <a:buClr>
                <a:srgbClr val="8C8C8C"/>
              </a:buClr>
              <a:buSzPts val="2000"/>
              <a:buNone/>
              <a:defRPr>
                <a:solidFill>
                  <a:srgbClr val="8C8C8C"/>
                </a:solidFill>
              </a:defRPr>
            </a:lvl9pPr>
          </a:lstStyle>
          <a:p/>
        </p:txBody>
      </p:sp>
      <p:pic>
        <p:nvPicPr>
          <p:cNvPr id="45" name="Google Shape;45;p20"/>
          <p:cNvPicPr preferRelativeResize="0"/>
          <p:nvPr/>
        </p:nvPicPr>
        <p:blipFill rotWithShape="1">
          <a:blip r:embed="rId3">
            <a:alphaModFix/>
          </a:blip>
          <a:srcRect b="0" l="0" r="0" t="0"/>
          <a:stretch/>
        </p:blipFill>
        <p:spPr>
          <a:xfrm>
            <a:off x="409653" y="400173"/>
            <a:ext cx="4550912" cy="4451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Copy">
  <p:cSld name="Image &amp; Copy">
    <p:spTree>
      <p:nvGrpSpPr>
        <p:cNvPr id="46" name="Shape 46"/>
        <p:cNvGrpSpPr/>
        <p:nvPr/>
      </p:nvGrpSpPr>
      <p:grpSpPr>
        <a:xfrm>
          <a:off x="0" y="0"/>
          <a:ext cx="0" cy="0"/>
          <a:chOff x="0" y="0"/>
          <a:chExt cx="0" cy="0"/>
        </a:xfrm>
      </p:grpSpPr>
      <p:sp>
        <p:nvSpPr>
          <p:cNvPr id="47" name="Google Shape;47;p23"/>
          <p:cNvSpPr/>
          <p:nvPr>
            <p:ph idx="2" type="pic"/>
          </p:nvPr>
        </p:nvSpPr>
        <p:spPr>
          <a:xfrm>
            <a:off x="5589662" y="0"/>
            <a:ext cx="3554338" cy="5143500"/>
          </a:xfrm>
          <a:prstGeom prst="rect">
            <a:avLst/>
          </a:prstGeom>
          <a:solidFill>
            <a:srgbClr val="7F7F7F"/>
          </a:solidFill>
          <a:ln>
            <a:noFill/>
          </a:ln>
        </p:spPr>
      </p:sp>
      <p:pic>
        <p:nvPicPr>
          <p:cNvPr id="48" name="Google Shape;48;p23"/>
          <p:cNvPicPr preferRelativeResize="0"/>
          <p:nvPr/>
        </p:nvPicPr>
        <p:blipFill rotWithShape="1">
          <a:blip r:embed="rId2">
            <a:alphaModFix/>
          </a:blip>
          <a:srcRect b="0" l="0" r="0" t="0"/>
          <a:stretch/>
        </p:blipFill>
        <p:spPr>
          <a:xfrm>
            <a:off x="0" y="4648200"/>
            <a:ext cx="9144000" cy="495300"/>
          </a:xfrm>
          <a:prstGeom prst="rect">
            <a:avLst/>
          </a:prstGeom>
          <a:noFill/>
          <a:ln>
            <a:noFill/>
          </a:ln>
        </p:spPr>
      </p:pic>
      <p:sp>
        <p:nvSpPr>
          <p:cNvPr id="49" name="Google Shape;49;p23"/>
          <p:cNvSpPr txBox="1"/>
          <p:nvPr>
            <p:ph type="title"/>
          </p:nvPr>
        </p:nvSpPr>
        <p:spPr>
          <a:xfrm>
            <a:off x="457199" y="123568"/>
            <a:ext cx="4819017"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3"/>
          <p:cNvSpPr txBox="1"/>
          <p:nvPr>
            <p:ph idx="1" type="body"/>
          </p:nvPr>
        </p:nvSpPr>
        <p:spPr>
          <a:xfrm>
            <a:off x="457199" y="594059"/>
            <a:ext cx="4826917"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lumn">
  <p:cSld name="Double Column">
    <p:spTree>
      <p:nvGrpSpPr>
        <p:cNvPr id="51" name="Shape 51"/>
        <p:cNvGrpSpPr/>
        <p:nvPr/>
      </p:nvGrpSpPr>
      <p:grpSpPr>
        <a:xfrm>
          <a:off x="0" y="0"/>
          <a:ext cx="0" cy="0"/>
          <a:chOff x="0" y="0"/>
          <a:chExt cx="0" cy="0"/>
        </a:xfrm>
      </p:grpSpPr>
      <p:sp>
        <p:nvSpPr>
          <p:cNvPr id="52" name="Google Shape;52;p24"/>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 type="body"/>
          </p:nvPr>
        </p:nvSpPr>
        <p:spPr>
          <a:xfrm>
            <a:off x="457200" y="594059"/>
            <a:ext cx="4040660"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 name="Google Shape;54;p24"/>
          <p:cNvSpPr txBox="1"/>
          <p:nvPr>
            <p:ph idx="2" type="body"/>
          </p:nvPr>
        </p:nvSpPr>
        <p:spPr>
          <a:xfrm>
            <a:off x="4636782" y="594059"/>
            <a:ext cx="4040660"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nly">
  <p:cSld name="Table Only">
    <p:spTree>
      <p:nvGrpSpPr>
        <p:cNvPr id="55" name="Shape 55"/>
        <p:cNvGrpSpPr/>
        <p:nvPr/>
      </p:nvGrpSpPr>
      <p:grpSpPr>
        <a:xfrm>
          <a:off x="0" y="0"/>
          <a:ext cx="0" cy="0"/>
          <a:chOff x="0" y="0"/>
          <a:chExt cx="0" cy="0"/>
        </a:xfrm>
      </p:grpSpPr>
      <p:sp>
        <p:nvSpPr>
          <p:cNvPr id="56" name="Google Shape;56;p25"/>
          <p:cNvSpPr/>
          <p:nvPr>
            <p:ph idx="2" type="pic"/>
          </p:nvPr>
        </p:nvSpPr>
        <p:spPr>
          <a:xfrm>
            <a:off x="5443870" y="0"/>
            <a:ext cx="3700130" cy="5143500"/>
          </a:xfrm>
          <a:prstGeom prst="rect">
            <a:avLst/>
          </a:prstGeom>
          <a:solidFill>
            <a:srgbClr val="7F7F7F"/>
          </a:solidFill>
          <a:ln>
            <a:noFill/>
          </a:ln>
        </p:spPr>
      </p:sp>
      <p:sp>
        <p:nvSpPr>
          <p:cNvPr id="57" name="Google Shape;57;p25"/>
          <p:cNvSpPr txBox="1"/>
          <p:nvPr>
            <p:ph type="title"/>
          </p:nvPr>
        </p:nvSpPr>
        <p:spPr>
          <a:xfrm>
            <a:off x="457199" y="123568"/>
            <a:ext cx="4673463" cy="415498"/>
          </a:xfrm>
          <a:prstGeom prst="rect">
            <a:avLst/>
          </a:prstGeom>
          <a:noFill/>
          <a:ln>
            <a:noFill/>
          </a:ln>
        </p:spPr>
        <p:txBody>
          <a:bodyPr anchorCtr="0" anchor="t" bIns="45700" lIns="0" spcFirstLastPara="1" rIns="91425" wrap="square" tIns="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 type="body"/>
          </p:nvPr>
        </p:nvSpPr>
        <p:spPr>
          <a:xfrm>
            <a:off x="457199" y="594059"/>
            <a:ext cx="4681125"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24" Type="http://schemas.openxmlformats.org/officeDocument/2006/relationships/theme" Target="../theme/theme1.xml"/><Relationship Id="rId12" Type="http://schemas.openxmlformats.org/officeDocument/2006/relationships/slideLayout" Target="../slideLayouts/slideLayout10.xml"/><Relationship Id="rId23"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8"/>
          <p:cNvPicPr preferRelativeResize="0"/>
          <p:nvPr/>
        </p:nvPicPr>
        <p:blipFill rotWithShape="1">
          <a:blip r:embed="rId1">
            <a:alphaModFix/>
          </a:blip>
          <a:srcRect b="0" l="0" r="0" t="0"/>
          <a:stretch/>
        </p:blipFill>
        <p:spPr>
          <a:xfrm>
            <a:off x="0" y="4648200"/>
            <a:ext cx="9144000" cy="495300"/>
          </a:xfrm>
          <a:prstGeom prst="rect">
            <a:avLst/>
          </a:prstGeom>
          <a:noFill/>
          <a:ln>
            <a:noFill/>
          </a:ln>
        </p:spPr>
      </p:pic>
      <p:sp>
        <p:nvSpPr>
          <p:cNvPr id="11" name="Google Shape;11;p18"/>
          <p:cNvSpPr txBox="1"/>
          <p:nvPr>
            <p:ph type="title"/>
          </p:nvPr>
        </p:nvSpPr>
        <p:spPr>
          <a:xfrm>
            <a:off x="457199" y="1"/>
            <a:ext cx="8149665" cy="937610"/>
          </a:xfrm>
          <a:prstGeom prst="rect">
            <a:avLst/>
          </a:prstGeom>
          <a:noFill/>
          <a:ln>
            <a:noFill/>
          </a:ln>
        </p:spPr>
        <p:txBody>
          <a:bodyPr anchorCtr="0" anchor="b" bIns="45700" lIns="0" spcFirstLastPara="1" rIns="91425"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8"/>
          <p:cNvSpPr txBox="1"/>
          <p:nvPr/>
        </p:nvSpPr>
        <p:spPr>
          <a:xfrm>
            <a:off x="4311873" y="4988311"/>
            <a:ext cx="520255" cy="15518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13" name="Google Shape;13;p18"/>
          <p:cNvSpPr txBox="1"/>
          <p:nvPr>
            <p:ph idx="1" type="body"/>
          </p:nvPr>
        </p:nvSpPr>
        <p:spPr>
          <a:xfrm>
            <a:off x="457199" y="1169399"/>
            <a:ext cx="8163025" cy="904863"/>
          </a:xfrm>
          <a:prstGeom prst="rect">
            <a:avLst/>
          </a:prstGeom>
          <a:noFill/>
          <a:ln>
            <a:noFill/>
          </a:ln>
        </p:spPr>
        <p:txBody>
          <a:bodyPr anchorCtr="0" anchor="t" bIns="45700" lIns="0" spcFirstLastPara="1" rIns="91425" wrap="square" tIns="45700">
            <a:spAutoFit/>
          </a:bodyPr>
          <a:lstStyle>
            <a:lvl1pPr indent="-228600" lvl="0" marL="45720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4" name="Google Shape;14;p18"/>
          <p:cNvPicPr preferRelativeResize="0"/>
          <p:nvPr/>
        </p:nvPicPr>
        <p:blipFill rotWithShape="1">
          <a:blip r:embed="rId2">
            <a:alphaModFix/>
          </a:blip>
          <a:srcRect b="0" l="0" r="0" t="0"/>
          <a:stretch/>
        </p:blipFill>
        <p:spPr>
          <a:xfrm>
            <a:off x="409652" y="4542181"/>
            <a:ext cx="2616583" cy="25597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hyperlink" Target="https://www.bea.gov/" TargetMode="External"/><Relationship Id="rId10" Type="http://schemas.openxmlformats.org/officeDocument/2006/relationships/hyperlink" Target="https://www.bea.gov/"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doi.org/10.1016/j.socscimed.2020.112815" TargetMode="External"/><Relationship Id="rId4" Type="http://schemas.openxmlformats.org/officeDocument/2006/relationships/hyperlink" Target="https://doi.org/10.1016/j.socscimed.2020.112815" TargetMode="External"/><Relationship Id="rId9" Type="http://schemas.openxmlformats.org/officeDocument/2006/relationships/hyperlink" Target="https://cde.ucr.cjis.gov/LATEST/webapp/#/pages/explorer/crime/crime-trend" TargetMode="External"/><Relationship Id="rId5" Type="http://schemas.openxmlformats.org/officeDocument/2006/relationships/hyperlink" Target="https://www.countyhealthrankings.org/" TargetMode="External"/><Relationship Id="rId6" Type="http://schemas.openxmlformats.org/officeDocument/2006/relationships/hyperlink" Target="https://www.countyhealthrankings.org/" TargetMode="External"/><Relationship Id="rId7" Type="http://schemas.openxmlformats.org/officeDocument/2006/relationships/hyperlink" Target="https://data.census.gov/table?q=Education&amp;g=010XX00US$0400000" TargetMode="External"/><Relationship Id="rId8" Type="http://schemas.openxmlformats.org/officeDocument/2006/relationships/hyperlink" Target="https://cde.ucr.cjis.gov/LATEST/webapp/#/pages/explorer/crime/crime-tren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ph type="ctrTitle"/>
          </p:nvPr>
        </p:nvSpPr>
        <p:spPr>
          <a:xfrm>
            <a:off x="396072" y="2132864"/>
            <a:ext cx="8352000" cy="692700"/>
          </a:xfrm>
          <a:prstGeom prst="rect">
            <a:avLst/>
          </a:prstGeom>
          <a:noFill/>
          <a:ln>
            <a:noFill/>
          </a:ln>
        </p:spPr>
        <p:txBody>
          <a:bodyPr anchorCtr="0" anchor="b" bIns="0" lIns="0" spcFirstLastPara="1" rIns="91425" wrap="square" tIns="0">
            <a:spAutoFit/>
          </a:bodyPr>
          <a:lstStyle/>
          <a:p>
            <a:pPr indent="0" lvl="0" marL="0" rtl="0" algn="l">
              <a:lnSpc>
                <a:spcPct val="90000"/>
              </a:lnSpc>
              <a:spcBef>
                <a:spcPts val="0"/>
              </a:spcBef>
              <a:spcAft>
                <a:spcPts val="0"/>
              </a:spcAft>
              <a:buClr>
                <a:schemeClr val="lt1"/>
              </a:buClr>
              <a:buSzPts val="4800"/>
              <a:buFont typeface="Arial"/>
              <a:buNone/>
            </a:pPr>
            <a:r>
              <a:rPr lang="en-US" sz="2500"/>
              <a:t>The Impact of Regional Safety and Educational Attainment on Mental Health: A Multi-Factor Analysis</a:t>
            </a:r>
            <a:endParaRPr sz="2500"/>
          </a:p>
        </p:txBody>
      </p:sp>
      <p:sp>
        <p:nvSpPr>
          <p:cNvPr id="137" name="Google Shape;137;p1"/>
          <p:cNvSpPr txBox="1"/>
          <p:nvPr>
            <p:ph idx="1" type="subTitle"/>
          </p:nvPr>
        </p:nvSpPr>
        <p:spPr>
          <a:xfrm>
            <a:off x="421447" y="3239929"/>
            <a:ext cx="83520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100"/>
              <a:buFont typeface="Arial"/>
              <a:buNone/>
            </a:pPr>
            <a:r>
              <a:rPr lang="en-US" sz="1600"/>
              <a:t>Rongrong Wang, Jinying Xing, Shengji Jin, Shujun Jiang</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49ebe0dc10_1_20"/>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Database Explanation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2" name="Google Shape;202;g349ebe0dc10_1_20"/>
          <p:cNvPicPr preferRelativeResize="0"/>
          <p:nvPr/>
        </p:nvPicPr>
        <p:blipFill rotWithShape="1">
          <a:blip r:embed="rId3">
            <a:alphaModFix/>
          </a:blip>
          <a:srcRect b="17908" l="8750" r="11846" t="17902"/>
          <a:stretch/>
        </p:blipFill>
        <p:spPr>
          <a:xfrm>
            <a:off x="304800" y="609350"/>
            <a:ext cx="5220826" cy="4220525"/>
          </a:xfrm>
          <a:prstGeom prst="rect">
            <a:avLst/>
          </a:prstGeom>
          <a:noFill/>
          <a:ln>
            <a:noFill/>
          </a:ln>
        </p:spPr>
      </p:pic>
      <p:pic>
        <p:nvPicPr>
          <p:cNvPr id="203" name="Google Shape;203;g349ebe0dc10_1_20"/>
          <p:cNvPicPr preferRelativeResize="0"/>
          <p:nvPr/>
        </p:nvPicPr>
        <p:blipFill rotWithShape="1">
          <a:blip r:embed="rId4">
            <a:alphaModFix/>
          </a:blip>
          <a:srcRect b="0" l="0" r="81517" t="71077"/>
          <a:stretch/>
        </p:blipFill>
        <p:spPr>
          <a:xfrm>
            <a:off x="5804025" y="539075"/>
            <a:ext cx="1305350" cy="2042626"/>
          </a:xfrm>
          <a:prstGeom prst="rect">
            <a:avLst/>
          </a:prstGeom>
          <a:noFill/>
          <a:ln>
            <a:noFill/>
          </a:ln>
        </p:spPr>
      </p:pic>
      <p:cxnSp>
        <p:nvCxnSpPr>
          <p:cNvPr id="204" name="Google Shape;204;g349ebe0dc10_1_20"/>
          <p:cNvCxnSpPr/>
          <p:nvPr/>
        </p:nvCxnSpPr>
        <p:spPr>
          <a:xfrm>
            <a:off x="5591550" y="501800"/>
            <a:ext cx="0" cy="42834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g349ebe0dc10_1_20"/>
          <p:cNvSpPr txBox="1"/>
          <p:nvPr/>
        </p:nvSpPr>
        <p:spPr>
          <a:xfrm>
            <a:off x="5804025" y="2783750"/>
            <a:ext cx="317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The final_concept table provides standardized definitions for all medical-related concept IDs (e.g., diagnoses, drug exposures, observations), serving as a central reference in the OMOP data model.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US" sz="900"/>
              <a:t>The Edu_Survey_des and Edu_Survey_5_years_des tables contain descriptive labels for the educational survey variables, helping to interpret the column names in the corresponding survey data tables (e.g., Edu_Level_Survey).</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488d2aca54_0_3"/>
          <p:cNvSpPr txBox="1"/>
          <p:nvPr>
            <p:ph type="title"/>
          </p:nvPr>
        </p:nvSpPr>
        <p:spPr>
          <a:xfrm>
            <a:off x="448804" y="123575"/>
            <a:ext cx="7908900" cy="3993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SzPts val="1800"/>
              <a:buNone/>
            </a:pPr>
            <a:r>
              <a:rPr lang="en-US"/>
              <a:t>Education</a:t>
            </a:r>
            <a:endParaRPr/>
          </a:p>
        </p:txBody>
      </p:sp>
      <p:pic>
        <p:nvPicPr>
          <p:cNvPr id="212" name="Google Shape;212;g3488d2aca54_0_3" title="newplot (1).png"/>
          <p:cNvPicPr preferRelativeResize="0"/>
          <p:nvPr/>
        </p:nvPicPr>
        <p:blipFill rotWithShape="1">
          <a:blip r:embed="rId3">
            <a:alphaModFix/>
          </a:blip>
          <a:srcRect b="-8506" l="0" r="-9217" t="0"/>
          <a:stretch/>
        </p:blipFill>
        <p:spPr>
          <a:xfrm>
            <a:off x="235625" y="576116"/>
            <a:ext cx="4558462" cy="1993209"/>
          </a:xfrm>
          <a:prstGeom prst="rect">
            <a:avLst/>
          </a:prstGeom>
          <a:noFill/>
          <a:ln>
            <a:noFill/>
          </a:ln>
        </p:spPr>
      </p:pic>
      <p:pic>
        <p:nvPicPr>
          <p:cNvPr id="213" name="Google Shape;213;g3488d2aca54_0_3" title="newplot (1).png"/>
          <p:cNvPicPr preferRelativeResize="0"/>
          <p:nvPr/>
        </p:nvPicPr>
        <p:blipFill>
          <a:blip r:embed="rId3">
            <a:alphaModFix/>
          </a:blip>
          <a:stretch>
            <a:fillRect/>
          </a:stretch>
        </p:blipFill>
        <p:spPr>
          <a:xfrm>
            <a:off x="123774" y="664000"/>
            <a:ext cx="3865601" cy="1701351"/>
          </a:xfrm>
          <a:prstGeom prst="rect">
            <a:avLst/>
          </a:prstGeom>
          <a:noFill/>
          <a:ln>
            <a:noFill/>
          </a:ln>
        </p:spPr>
      </p:pic>
      <p:pic>
        <p:nvPicPr>
          <p:cNvPr id="214" name="Google Shape;214;g3488d2aca54_0_3" title="newplot (2).png"/>
          <p:cNvPicPr preferRelativeResize="0"/>
          <p:nvPr/>
        </p:nvPicPr>
        <p:blipFill>
          <a:blip r:embed="rId4">
            <a:alphaModFix/>
          </a:blip>
          <a:stretch>
            <a:fillRect/>
          </a:stretch>
        </p:blipFill>
        <p:spPr>
          <a:xfrm>
            <a:off x="556300" y="2476275"/>
            <a:ext cx="3263049" cy="1436175"/>
          </a:xfrm>
          <a:prstGeom prst="rect">
            <a:avLst/>
          </a:prstGeom>
          <a:noFill/>
          <a:ln>
            <a:noFill/>
          </a:ln>
        </p:spPr>
      </p:pic>
      <p:pic>
        <p:nvPicPr>
          <p:cNvPr id="215" name="Google Shape;215;g3488d2aca54_0_3" title="newplot.png"/>
          <p:cNvPicPr preferRelativeResize="0"/>
          <p:nvPr/>
        </p:nvPicPr>
        <p:blipFill>
          <a:blip r:embed="rId5">
            <a:alphaModFix/>
          </a:blip>
          <a:stretch>
            <a:fillRect/>
          </a:stretch>
        </p:blipFill>
        <p:spPr>
          <a:xfrm>
            <a:off x="4572012" y="820725"/>
            <a:ext cx="4033163" cy="3226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4651862b3e_1_37"/>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SzPts val="1800"/>
              <a:buNone/>
            </a:pPr>
            <a:r>
              <a:rPr lang="en-US"/>
              <a:t>Education</a:t>
            </a:r>
            <a:endParaRPr/>
          </a:p>
        </p:txBody>
      </p:sp>
      <p:pic>
        <p:nvPicPr>
          <p:cNvPr id="222" name="Google Shape;222;g34651862b3e_1_37" title="newplot (3).png"/>
          <p:cNvPicPr preferRelativeResize="0"/>
          <p:nvPr/>
        </p:nvPicPr>
        <p:blipFill>
          <a:blip r:embed="rId3">
            <a:alphaModFix/>
          </a:blip>
          <a:stretch>
            <a:fillRect/>
          </a:stretch>
        </p:blipFill>
        <p:spPr>
          <a:xfrm>
            <a:off x="457200" y="719550"/>
            <a:ext cx="4689449" cy="2066350"/>
          </a:xfrm>
          <a:prstGeom prst="rect">
            <a:avLst/>
          </a:prstGeom>
          <a:noFill/>
          <a:ln>
            <a:noFill/>
          </a:ln>
        </p:spPr>
      </p:pic>
      <p:pic>
        <p:nvPicPr>
          <p:cNvPr id="223" name="Google Shape;223;g34651862b3e_1_37" title="newplot (4).png"/>
          <p:cNvPicPr preferRelativeResize="0"/>
          <p:nvPr/>
        </p:nvPicPr>
        <p:blipFill>
          <a:blip r:embed="rId4">
            <a:alphaModFix/>
          </a:blip>
          <a:stretch>
            <a:fillRect/>
          </a:stretch>
        </p:blipFill>
        <p:spPr>
          <a:xfrm>
            <a:off x="5324650" y="421925"/>
            <a:ext cx="3068501" cy="450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46d756df69_1_5"/>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Crime</a:t>
            </a:r>
            <a:endParaRPr/>
          </a:p>
          <a:p>
            <a:pPr indent="0" lvl="0" marL="0" rtl="0" algn="l">
              <a:lnSpc>
                <a:spcPct val="100000"/>
              </a:lnSpc>
              <a:spcBef>
                <a:spcPts val="0"/>
              </a:spcBef>
              <a:spcAft>
                <a:spcPts val="0"/>
              </a:spcAft>
              <a:buClr>
                <a:schemeClr val="accent1"/>
              </a:buClr>
              <a:buSzPts val="2400"/>
              <a:buFont typeface="Arial"/>
              <a:buNone/>
            </a:pPr>
            <a:r>
              <a:t/>
            </a:r>
            <a:endParaRPr/>
          </a:p>
        </p:txBody>
      </p:sp>
      <p:pic>
        <p:nvPicPr>
          <p:cNvPr id="229" name="Google Shape;229;g346d756df69_1_5" title="newplot (5).png"/>
          <p:cNvPicPr preferRelativeResize="0"/>
          <p:nvPr/>
        </p:nvPicPr>
        <p:blipFill>
          <a:blip r:embed="rId3">
            <a:alphaModFix/>
          </a:blip>
          <a:stretch>
            <a:fillRect/>
          </a:stretch>
        </p:blipFill>
        <p:spPr>
          <a:xfrm>
            <a:off x="794225" y="539063"/>
            <a:ext cx="3612196" cy="2702400"/>
          </a:xfrm>
          <a:prstGeom prst="rect">
            <a:avLst/>
          </a:prstGeom>
          <a:noFill/>
          <a:ln>
            <a:noFill/>
          </a:ln>
        </p:spPr>
      </p:pic>
      <p:pic>
        <p:nvPicPr>
          <p:cNvPr id="230" name="Google Shape;230;g346d756df69_1_5" title="newplot (6).png"/>
          <p:cNvPicPr preferRelativeResize="0"/>
          <p:nvPr/>
        </p:nvPicPr>
        <p:blipFill>
          <a:blip r:embed="rId4">
            <a:alphaModFix/>
          </a:blip>
          <a:stretch>
            <a:fillRect/>
          </a:stretch>
        </p:blipFill>
        <p:spPr>
          <a:xfrm>
            <a:off x="5835112" y="915475"/>
            <a:ext cx="3308888" cy="1544990"/>
          </a:xfrm>
          <a:prstGeom prst="rect">
            <a:avLst/>
          </a:prstGeom>
          <a:noFill/>
          <a:ln>
            <a:noFill/>
          </a:ln>
        </p:spPr>
      </p:pic>
      <p:pic>
        <p:nvPicPr>
          <p:cNvPr id="231" name="Google Shape;231;g346d756df69_1_5" title="newplot (7).png"/>
          <p:cNvPicPr preferRelativeResize="0"/>
          <p:nvPr/>
        </p:nvPicPr>
        <p:blipFill>
          <a:blip r:embed="rId5">
            <a:alphaModFix/>
          </a:blip>
          <a:stretch>
            <a:fillRect/>
          </a:stretch>
        </p:blipFill>
        <p:spPr>
          <a:xfrm>
            <a:off x="5835112" y="2690864"/>
            <a:ext cx="3308888" cy="1545002"/>
          </a:xfrm>
          <a:prstGeom prst="rect">
            <a:avLst/>
          </a:prstGeom>
          <a:noFill/>
          <a:ln>
            <a:noFill/>
          </a:ln>
        </p:spPr>
      </p:pic>
      <p:pic>
        <p:nvPicPr>
          <p:cNvPr id="232" name="Google Shape;232;g346d756df69_1_5" title="newplot (17).png"/>
          <p:cNvPicPr preferRelativeResize="0"/>
          <p:nvPr/>
        </p:nvPicPr>
        <p:blipFill>
          <a:blip r:embed="rId6">
            <a:alphaModFix/>
          </a:blip>
          <a:stretch>
            <a:fillRect/>
          </a:stretch>
        </p:blipFill>
        <p:spPr>
          <a:xfrm>
            <a:off x="0" y="2690864"/>
            <a:ext cx="5347716" cy="23178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488d2aca54_0_17"/>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Suicide </a:t>
            </a:r>
            <a:endParaRPr/>
          </a:p>
          <a:p>
            <a:pPr indent="0" lvl="0" marL="0" rtl="0" algn="l">
              <a:lnSpc>
                <a:spcPct val="100000"/>
              </a:lnSpc>
              <a:spcBef>
                <a:spcPts val="0"/>
              </a:spcBef>
              <a:spcAft>
                <a:spcPts val="0"/>
              </a:spcAft>
              <a:buClr>
                <a:schemeClr val="accent1"/>
              </a:buClr>
              <a:buSzPts val="2400"/>
              <a:buFont typeface="Arial"/>
              <a:buNone/>
            </a:pPr>
            <a:r>
              <a:t/>
            </a:r>
            <a:endParaRPr/>
          </a:p>
        </p:txBody>
      </p:sp>
      <p:pic>
        <p:nvPicPr>
          <p:cNvPr id="238" name="Google Shape;238;g3488d2aca54_0_17" title="newplot (8).png"/>
          <p:cNvPicPr preferRelativeResize="0"/>
          <p:nvPr/>
        </p:nvPicPr>
        <p:blipFill>
          <a:blip r:embed="rId3">
            <a:alphaModFix/>
          </a:blip>
          <a:stretch>
            <a:fillRect/>
          </a:stretch>
        </p:blipFill>
        <p:spPr>
          <a:xfrm>
            <a:off x="152400" y="918537"/>
            <a:ext cx="4419599" cy="3306425"/>
          </a:xfrm>
          <a:prstGeom prst="rect">
            <a:avLst/>
          </a:prstGeom>
          <a:noFill/>
          <a:ln>
            <a:noFill/>
          </a:ln>
        </p:spPr>
      </p:pic>
      <p:pic>
        <p:nvPicPr>
          <p:cNvPr id="239" name="Google Shape;239;g3488d2aca54_0_17" title="newplot (13).png"/>
          <p:cNvPicPr preferRelativeResize="0"/>
          <p:nvPr/>
        </p:nvPicPr>
        <p:blipFill>
          <a:blip r:embed="rId4">
            <a:alphaModFix/>
          </a:blip>
          <a:stretch>
            <a:fillRect/>
          </a:stretch>
        </p:blipFill>
        <p:spPr>
          <a:xfrm>
            <a:off x="4724399" y="691468"/>
            <a:ext cx="4267201" cy="1880285"/>
          </a:xfrm>
          <a:prstGeom prst="rect">
            <a:avLst/>
          </a:prstGeom>
          <a:noFill/>
          <a:ln>
            <a:noFill/>
          </a:ln>
        </p:spPr>
      </p:pic>
      <p:pic>
        <p:nvPicPr>
          <p:cNvPr id="240" name="Google Shape;240;g3488d2aca54_0_17" title="newplot (14).png"/>
          <p:cNvPicPr preferRelativeResize="0"/>
          <p:nvPr/>
        </p:nvPicPr>
        <p:blipFill>
          <a:blip r:embed="rId5">
            <a:alphaModFix/>
          </a:blip>
          <a:stretch>
            <a:fillRect/>
          </a:stretch>
        </p:blipFill>
        <p:spPr>
          <a:xfrm>
            <a:off x="4724399" y="2724153"/>
            <a:ext cx="4267201" cy="18802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49761e484b_0_1"/>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1</a:t>
            </a:r>
            <a:endParaRPr/>
          </a:p>
        </p:txBody>
      </p:sp>
      <p:pic>
        <p:nvPicPr>
          <p:cNvPr id="246" name="Google Shape;246;g349761e484b_0_1"/>
          <p:cNvPicPr preferRelativeResize="0"/>
          <p:nvPr/>
        </p:nvPicPr>
        <p:blipFill>
          <a:blip r:embed="rId3">
            <a:alphaModFix/>
          </a:blip>
          <a:stretch>
            <a:fillRect/>
          </a:stretch>
        </p:blipFill>
        <p:spPr>
          <a:xfrm>
            <a:off x="1465525" y="621675"/>
            <a:ext cx="5679575" cy="4212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46d756df69_1_13"/>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1</a:t>
            </a:r>
            <a:endParaRPr/>
          </a:p>
        </p:txBody>
      </p:sp>
      <p:pic>
        <p:nvPicPr>
          <p:cNvPr id="252" name="Google Shape;252;g346d756df69_1_13"/>
          <p:cNvPicPr preferRelativeResize="0"/>
          <p:nvPr/>
        </p:nvPicPr>
        <p:blipFill>
          <a:blip r:embed="rId3">
            <a:alphaModFix/>
          </a:blip>
          <a:stretch>
            <a:fillRect/>
          </a:stretch>
        </p:blipFill>
        <p:spPr>
          <a:xfrm>
            <a:off x="1470375" y="708027"/>
            <a:ext cx="5384400" cy="40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49761e484b_0_9"/>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1</a:t>
            </a:r>
            <a:endParaRPr/>
          </a:p>
        </p:txBody>
      </p:sp>
      <p:pic>
        <p:nvPicPr>
          <p:cNvPr id="258" name="Google Shape;258;g349761e484b_0_9"/>
          <p:cNvPicPr preferRelativeResize="0"/>
          <p:nvPr/>
        </p:nvPicPr>
        <p:blipFill>
          <a:blip r:embed="rId3">
            <a:alphaModFix/>
          </a:blip>
          <a:stretch>
            <a:fillRect/>
          </a:stretch>
        </p:blipFill>
        <p:spPr>
          <a:xfrm>
            <a:off x="152400" y="691474"/>
            <a:ext cx="4720949" cy="3975524"/>
          </a:xfrm>
          <a:prstGeom prst="rect">
            <a:avLst/>
          </a:prstGeom>
          <a:noFill/>
          <a:ln>
            <a:noFill/>
          </a:ln>
        </p:spPr>
      </p:pic>
      <p:pic>
        <p:nvPicPr>
          <p:cNvPr id="259" name="Google Shape;259;g349761e484b_0_9"/>
          <p:cNvPicPr preferRelativeResize="0"/>
          <p:nvPr/>
        </p:nvPicPr>
        <p:blipFill>
          <a:blip r:embed="rId4">
            <a:alphaModFix/>
          </a:blip>
          <a:stretch>
            <a:fillRect/>
          </a:stretch>
        </p:blipFill>
        <p:spPr>
          <a:xfrm>
            <a:off x="5041024" y="1109143"/>
            <a:ext cx="3965851" cy="25827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488d2aca54_0_36"/>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2</a:t>
            </a:r>
            <a:endParaRPr/>
          </a:p>
        </p:txBody>
      </p:sp>
      <p:pic>
        <p:nvPicPr>
          <p:cNvPr id="265" name="Google Shape;265;g3488d2aca54_0_36"/>
          <p:cNvPicPr preferRelativeResize="0"/>
          <p:nvPr/>
        </p:nvPicPr>
        <p:blipFill>
          <a:blip r:embed="rId3">
            <a:alphaModFix/>
          </a:blip>
          <a:stretch>
            <a:fillRect/>
          </a:stretch>
        </p:blipFill>
        <p:spPr>
          <a:xfrm>
            <a:off x="1481825" y="539068"/>
            <a:ext cx="6290318" cy="42996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49761e484b_0_23"/>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2</a:t>
            </a:r>
            <a:endParaRPr/>
          </a:p>
        </p:txBody>
      </p:sp>
      <p:pic>
        <p:nvPicPr>
          <p:cNvPr id="271" name="Google Shape;271;g349761e484b_0_23"/>
          <p:cNvPicPr preferRelativeResize="0"/>
          <p:nvPr/>
        </p:nvPicPr>
        <p:blipFill>
          <a:blip r:embed="rId3">
            <a:alphaModFix/>
          </a:blip>
          <a:stretch>
            <a:fillRect/>
          </a:stretch>
        </p:blipFill>
        <p:spPr>
          <a:xfrm>
            <a:off x="162600" y="1216098"/>
            <a:ext cx="4312876" cy="2791574"/>
          </a:xfrm>
          <a:prstGeom prst="rect">
            <a:avLst/>
          </a:prstGeom>
          <a:noFill/>
          <a:ln>
            <a:noFill/>
          </a:ln>
        </p:spPr>
      </p:pic>
      <p:pic>
        <p:nvPicPr>
          <p:cNvPr id="272" name="Google Shape;272;g349761e484b_0_23"/>
          <p:cNvPicPr preferRelativeResize="0"/>
          <p:nvPr/>
        </p:nvPicPr>
        <p:blipFill>
          <a:blip r:embed="rId4">
            <a:alphaModFix/>
          </a:blip>
          <a:stretch>
            <a:fillRect/>
          </a:stretch>
        </p:blipFill>
        <p:spPr>
          <a:xfrm>
            <a:off x="4546925" y="991993"/>
            <a:ext cx="4470126" cy="3092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1200"/>
              </a:spcBef>
              <a:spcAft>
                <a:spcPts val="0"/>
              </a:spcAft>
              <a:buNone/>
            </a:pPr>
            <a:r>
              <a:rPr lang="en-US"/>
              <a:t>Introduction</a:t>
            </a:r>
            <a:endParaRPr/>
          </a:p>
          <a:p>
            <a:pPr indent="0" lvl="0" marL="0" rtl="0" algn="l">
              <a:lnSpc>
                <a:spcPct val="100000"/>
              </a:lnSpc>
              <a:spcBef>
                <a:spcPts val="1200"/>
              </a:spcBef>
              <a:spcAft>
                <a:spcPts val="0"/>
              </a:spcAft>
              <a:buClr>
                <a:schemeClr val="accent1"/>
              </a:buClr>
              <a:buSzPts val="2400"/>
              <a:buFont typeface="Arial"/>
              <a:buNone/>
            </a:pPr>
            <a:r>
              <a:t/>
            </a:r>
            <a:endParaRPr/>
          </a:p>
        </p:txBody>
      </p:sp>
      <p:sp>
        <p:nvSpPr>
          <p:cNvPr id="143" name="Google Shape;143;p3"/>
          <p:cNvSpPr txBox="1"/>
          <p:nvPr>
            <p:ph idx="1" type="body"/>
          </p:nvPr>
        </p:nvSpPr>
        <p:spPr>
          <a:xfrm>
            <a:off x="563125" y="1173525"/>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The Growing Burden of Mental Health in the U.S.</a:t>
            </a:r>
            <a:endParaRPr b="1">
              <a:solidFill>
                <a:srgbClr val="000000"/>
              </a:solidFill>
            </a:endParaRPr>
          </a:p>
          <a:p>
            <a:pPr indent="0" lvl="0" marL="0" rtl="0" algn="l">
              <a:lnSpc>
                <a:spcPct val="115000"/>
              </a:lnSpc>
              <a:spcBef>
                <a:spcPts val="1200"/>
              </a:spcBef>
              <a:spcAft>
                <a:spcPts val="0"/>
              </a:spcAft>
              <a:buNone/>
            </a:pPr>
            <a:r>
              <a:rPr lang="en-US">
                <a:solidFill>
                  <a:srgbClr val="000000"/>
                </a:solidFill>
              </a:rPr>
              <a:t>	•	Mental health issues have been steadily rising over recent decades.</a:t>
            </a:r>
            <a:endParaRPr>
              <a:solidFill>
                <a:srgbClr val="000000"/>
              </a:solidFill>
            </a:endParaRPr>
          </a:p>
          <a:p>
            <a:pPr indent="0" lvl="0" marL="0" rtl="0" algn="l">
              <a:lnSpc>
                <a:spcPct val="115000"/>
              </a:lnSpc>
              <a:spcBef>
                <a:spcPts val="1200"/>
              </a:spcBef>
              <a:spcAft>
                <a:spcPts val="0"/>
              </a:spcAft>
              <a:buNone/>
            </a:pPr>
            <a:r>
              <a:rPr lang="en-US">
                <a:solidFill>
                  <a:srgbClr val="000000"/>
                </a:solidFill>
              </a:rPr>
              <a:t>	•	</a:t>
            </a:r>
            <a:r>
              <a:rPr b="1" lang="en-US">
                <a:solidFill>
                  <a:srgbClr val="000000"/>
                </a:solidFill>
              </a:rPr>
              <a:t>~1 in 5</a:t>
            </a:r>
            <a:r>
              <a:rPr lang="en-US">
                <a:solidFill>
                  <a:srgbClr val="000000"/>
                </a:solidFill>
              </a:rPr>
              <a:t> U.S. adults experiences a mental disorder annually (CDC).</a:t>
            </a:r>
            <a:endParaRPr>
              <a:solidFill>
                <a:srgbClr val="000000"/>
              </a:solidFill>
            </a:endParaRPr>
          </a:p>
          <a:p>
            <a:pPr indent="0" lvl="0" marL="0" rtl="0" algn="l">
              <a:lnSpc>
                <a:spcPct val="115000"/>
              </a:lnSpc>
              <a:spcBef>
                <a:spcPts val="1200"/>
              </a:spcBef>
              <a:spcAft>
                <a:spcPts val="0"/>
              </a:spcAft>
              <a:buNone/>
            </a:pPr>
            <a:r>
              <a:rPr lang="en-US">
                <a:solidFill>
                  <a:srgbClr val="000000"/>
                </a:solidFill>
              </a:rPr>
              <a:t>	•	In 2023, over </a:t>
            </a:r>
            <a:r>
              <a:rPr b="1" lang="en-US">
                <a:solidFill>
                  <a:srgbClr val="000000"/>
                </a:solidFill>
              </a:rPr>
              <a:t>30% of U.S. adults reported symptoms of depression or anxiety</a:t>
            </a:r>
            <a:r>
              <a:rPr lang="en-US">
                <a:solidFill>
                  <a:srgbClr val="000000"/>
                </a:solidFill>
              </a:rPr>
              <a:t> (NHIS), surpassing pre-pandemic levels.</a:t>
            </a:r>
            <a:endParaRPr>
              <a:solidFill>
                <a:srgbClr val="000000"/>
              </a:solidFill>
            </a:endParaRPr>
          </a:p>
          <a:p>
            <a:pPr indent="0" lvl="0" marL="0" rtl="0" algn="l">
              <a:lnSpc>
                <a:spcPct val="115000"/>
              </a:lnSpc>
              <a:spcBef>
                <a:spcPts val="1200"/>
              </a:spcBef>
              <a:spcAft>
                <a:spcPts val="0"/>
              </a:spcAft>
              <a:buSzPts val="1800"/>
              <a:buNone/>
            </a:pPr>
            <a:r>
              <a:rPr b="1" lang="en-US">
                <a:solidFill>
                  <a:srgbClr val="000000"/>
                </a:solidFill>
              </a:rPr>
              <a:t>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49761e484b_0_27"/>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2</a:t>
            </a:r>
            <a:endParaRPr/>
          </a:p>
        </p:txBody>
      </p:sp>
      <p:pic>
        <p:nvPicPr>
          <p:cNvPr id="278" name="Google Shape;278;g349761e484b_0_27"/>
          <p:cNvPicPr preferRelativeResize="0"/>
          <p:nvPr/>
        </p:nvPicPr>
        <p:blipFill>
          <a:blip r:embed="rId3">
            <a:alphaModFix/>
          </a:blip>
          <a:stretch>
            <a:fillRect/>
          </a:stretch>
        </p:blipFill>
        <p:spPr>
          <a:xfrm>
            <a:off x="152400" y="691468"/>
            <a:ext cx="6280967" cy="42996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488d2aca54_0_40"/>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3 - L</a:t>
            </a:r>
            <a:r>
              <a:rPr lang="en-US"/>
              <a:t>inear Analysis</a:t>
            </a:r>
            <a:endParaRPr/>
          </a:p>
        </p:txBody>
      </p:sp>
      <p:sp>
        <p:nvSpPr>
          <p:cNvPr id="284" name="Google Shape;284;g3488d2aca54_0_40"/>
          <p:cNvSpPr txBox="1"/>
          <p:nvPr/>
        </p:nvSpPr>
        <p:spPr>
          <a:xfrm>
            <a:off x="457200" y="718950"/>
            <a:ext cx="758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suicide_rate_per_100k = β0 + β1 * crime_centered + β2 * education_centered + β3 * crime × education + </a:t>
            </a:r>
            <a:r>
              <a:rPr lang="en-US"/>
              <a:t>error</a:t>
            </a:r>
            <a:endParaRPr/>
          </a:p>
          <a:p>
            <a:pPr indent="0" lvl="0" marL="0" rtl="0" algn="l">
              <a:spcBef>
                <a:spcPts val="0"/>
              </a:spcBef>
              <a:spcAft>
                <a:spcPts val="0"/>
              </a:spcAft>
              <a:buNone/>
            </a:pPr>
            <a:r>
              <a:t/>
            </a:r>
            <a:endParaRPr/>
          </a:p>
        </p:txBody>
      </p:sp>
      <p:pic>
        <p:nvPicPr>
          <p:cNvPr id="285" name="Google Shape;285;g3488d2aca54_0_40" title="Screenshot 2025-04-05 at 21.37.29.png"/>
          <p:cNvPicPr preferRelativeResize="0"/>
          <p:nvPr/>
        </p:nvPicPr>
        <p:blipFill>
          <a:blip r:embed="rId3">
            <a:alphaModFix/>
          </a:blip>
          <a:stretch>
            <a:fillRect/>
          </a:stretch>
        </p:blipFill>
        <p:spPr>
          <a:xfrm>
            <a:off x="4069775" y="1550250"/>
            <a:ext cx="3823276" cy="2969799"/>
          </a:xfrm>
          <a:prstGeom prst="rect">
            <a:avLst/>
          </a:prstGeom>
          <a:noFill/>
          <a:ln>
            <a:noFill/>
          </a:ln>
        </p:spPr>
      </p:pic>
      <p:pic>
        <p:nvPicPr>
          <p:cNvPr id="286" name="Google Shape;286;g3488d2aca54_0_40" title="Screenshot 2025-04-05 at 20.55.34.png"/>
          <p:cNvPicPr preferRelativeResize="0"/>
          <p:nvPr/>
        </p:nvPicPr>
        <p:blipFill>
          <a:blip r:embed="rId4">
            <a:alphaModFix/>
          </a:blip>
          <a:stretch>
            <a:fillRect/>
          </a:stretch>
        </p:blipFill>
        <p:spPr>
          <a:xfrm>
            <a:off x="457200" y="1550250"/>
            <a:ext cx="3093024" cy="2715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488d2aca54_0_48"/>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3</a:t>
            </a:r>
            <a:endParaRPr/>
          </a:p>
        </p:txBody>
      </p:sp>
      <p:pic>
        <p:nvPicPr>
          <p:cNvPr id="292" name="Google Shape;292;g3488d2aca54_0_48" title="Screenshot 2025-04-05 at 20.55.44.png"/>
          <p:cNvPicPr preferRelativeResize="0"/>
          <p:nvPr/>
        </p:nvPicPr>
        <p:blipFill>
          <a:blip r:embed="rId3">
            <a:alphaModFix/>
          </a:blip>
          <a:stretch>
            <a:fillRect/>
          </a:stretch>
        </p:blipFill>
        <p:spPr>
          <a:xfrm>
            <a:off x="190500" y="864063"/>
            <a:ext cx="4050976" cy="2668249"/>
          </a:xfrm>
          <a:prstGeom prst="rect">
            <a:avLst/>
          </a:prstGeom>
          <a:noFill/>
          <a:ln>
            <a:noFill/>
          </a:ln>
        </p:spPr>
      </p:pic>
      <p:pic>
        <p:nvPicPr>
          <p:cNvPr id="293" name="Google Shape;293;g3488d2aca54_0_48" title="Screenshot 2025-04-05 at 20.55.55.png"/>
          <p:cNvPicPr preferRelativeResize="0"/>
          <p:nvPr/>
        </p:nvPicPr>
        <p:blipFill>
          <a:blip r:embed="rId4">
            <a:alphaModFix/>
          </a:blip>
          <a:stretch>
            <a:fillRect/>
          </a:stretch>
        </p:blipFill>
        <p:spPr>
          <a:xfrm>
            <a:off x="4411200" y="691476"/>
            <a:ext cx="3740451" cy="3013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488d2aca54_0_44"/>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3 - </a:t>
            </a:r>
            <a:r>
              <a:rPr lang="en-US"/>
              <a:t>N</a:t>
            </a:r>
            <a:r>
              <a:rPr lang="en-US"/>
              <a:t>on-linear analysis</a:t>
            </a:r>
            <a:endParaRPr/>
          </a:p>
        </p:txBody>
      </p:sp>
      <p:pic>
        <p:nvPicPr>
          <p:cNvPr id="299" name="Google Shape;299;g3488d2aca54_0_44" title="Screenshot 2025-04-05 at 21.39.21.png"/>
          <p:cNvPicPr preferRelativeResize="0"/>
          <p:nvPr/>
        </p:nvPicPr>
        <p:blipFill>
          <a:blip r:embed="rId3">
            <a:alphaModFix/>
          </a:blip>
          <a:stretch>
            <a:fillRect/>
          </a:stretch>
        </p:blipFill>
        <p:spPr>
          <a:xfrm>
            <a:off x="457200" y="691475"/>
            <a:ext cx="2745099" cy="993525"/>
          </a:xfrm>
          <a:prstGeom prst="rect">
            <a:avLst/>
          </a:prstGeom>
          <a:noFill/>
          <a:ln>
            <a:noFill/>
          </a:ln>
        </p:spPr>
      </p:pic>
      <p:pic>
        <p:nvPicPr>
          <p:cNvPr id="300" name="Google Shape;300;g3488d2aca54_0_44" title="Screenshot 2025-04-08 at 23.44.19.png"/>
          <p:cNvPicPr preferRelativeResize="0"/>
          <p:nvPr/>
        </p:nvPicPr>
        <p:blipFill>
          <a:blip r:embed="rId4">
            <a:alphaModFix/>
          </a:blip>
          <a:stretch>
            <a:fillRect/>
          </a:stretch>
        </p:blipFill>
        <p:spPr>
          <a:xfrm>
            <a:off x="400300" y="2619725"/>
            <a:ext cx="2732188" cy="993525"/>
          </a:xfrm>
          <a:prstGeom prst="rect">
            <a:avLst/>
          </a:prstGeom>
          <a:noFill/>
          <a:ln>
            <a:noFill/>
          </a:ln>
        </p:spPr>
      </p:pic>
      <p:sp>
        <p:nvSpPr>
          <p:cNvPr id="301" name="Google Shape;301;g3488d2aca54_0_44"/>
          <p:cNvSpPr/>
          <p:nvPr/>
        </p:nvSpPr>
        <p:spPr>
          <a:xfrm>
            <a:off x="1714500" y="1685000"/>
            <a:ext cx="103800" cy="865800"/>
          </a:xfrm>
          <a:prstGeom prst="down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2" name="Google Shape;302;g3488d2aca54_0_44" title="Screenshot 2025-04-09 at 00.04.15.png"/>
          <p:cNvPicPr preferRelativeResize="0"/>
          <p:nvPr/>
        </p:nvPicPr>
        <p:blipFill>
          <a:blip r:embed="rId5">
            <a:alphaModFix/>
          </a:blip>
          <a:stretch>
            <a:fillRect/>
          </a:stretch>
        </p:blipFill>
        <p:spPr>
          <a:xfrm>
            <a:off x="4545125" y="2904190"/>
            <a:ext cx="2470650" cy="1964186"/>
          </a:xfrm>
          <a:prstGeom prst="rect">
            <a:avLst/>
          </a:prstGeom>
          <a:noFill/>
          <a:ln>
            <a:noFill/>
          </a:ln>
        </p:spPr>
      </p:pic>
      <p:sp>
        <p:nvSpPr>
          <p:cNvPr id="303" name="Google Shape;303;g3488d2aca54_0_44"/>
          <p:cNvSpPr txBox="1"/>
          <p:nvPr/>
        </p:nvSpPr>
        <p:spPr>
          <a:xfrm>
            <a:off x="373175" y="3863100"/>
            <a:ext cx="4329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interaction_formula = """suicide_rate_per_100k ~ </a:t>
            </a:r>
            <a:endParaRPr sz="1100"/>
          </a:p>
          <a:p>
            <a:pPr indent="0" lvl="0" marL="0" rtl="0" algn="l">
              <a:spcBef>
                <a:spcPts val="0"/>
              </a:spcBef>
              <a:spcAft>
                <a:spcPts val="0"/>
              </a:spcAft>
              <a:buNone/>
            </a:pPr>
            <a:r>
              <a:rPr lang="en-US" sz="1100"/>
              <a:t>                         bs(crime_rate_per_100k, df=4) + </a:t>
            </a:r>
            <a:endParaRPr sz="1100"/>
          </a:p>
          <a:p>
            <a:pPr indent="0" lvl="0" marL="0" rtl="0" algn="l">
              <a:spcBef>
                <a:spcPts val="0"/>
              </a:spcBef>
              <a:spcAft>
                <a:spcPts val="0"/>
              </a:spcAft>
              <a:buNone/>
            </a:pPr>
            <a:r>
              <a:rPr lang="en-US" sz="1100"/>
              <a:t>                         bs(pct_bachelors_or_higher, df=4) + </a:t>
            </a:r>
            <a:endParaRPr sz="1100"/>
          </a:p>
          <a:p>
            <a:pPr indent="0" lvl="0" marL="0" rtl="0" algn="l">
              <a:spcBef>
                <a:spcPts val="0"/>
              </a:spcBef>
              <a:spcAft>
                <a:spcPts val="0"/>
              </a:spcAft>
              <a:buNone/>
            </a:pPr>
            <a:r>
              <a:rPr lang="en-US" sz="1100"/>
              <a:t>                         bs(crime_rate_per_100k, df=3):bs(pct_bachelors_or_higher, df=3)"""</a:t>
            </a:r>
            <a:endParaRPr sz="1100"/>
          </a:p>
          <a:p>
            <a:pPr indent="0" lvl="0" marL="0" rtl="0" algn="l">
              <a:spcBef>
                <a:spcPts val="0"/>
              </a:spcBef>
              <a:spcAft>
                <a:spcPts val="0"/>
              </a:spcAft>
              <a:buNone/>
            </a:pPr>
            <a:r>
              <a:t/>
            </a:r>
            <a:endParaRPr sz="1100"/>
          </a:p>
        </p:txBody>
      </p:sp>
      <p:pic>
        <p:nvPicPr>
          <p:cNvPr id="304" name="Google Shape;304;g3488d2aca54_0_44" title="Screenshot 2025-04-09 at 01.33.22.png"/>
          <p:cNvPicPr preferRelativeResize="0"/>
          <p:nvPr/>
        </p:nvPicPr>
        <p:blipFill>
          <a:blip r:embed="rId6">
            <a:alphaModFix/>
          </a:blip>
          <a:stretch>
            <a:fillRect/>
          </a:stretch>
        </p:blipFill>
        <p:spPr>
          <a:xfrm>
            <a:off x="4424102" y="691476"/>
            <a:ext cx="2470649" cy="1808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488d2aca54_0_79"/>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Hypothese 3 - Non-linear analysis</a:t>
            </a:r>
            <a:endParaRPr/>
          </a:p>
        </p:txBody>
      </p:sp>
      <p:pic>
        <p:nvPicPr>
          <p:cNvPr id="311" name="Google Shape;311;g3488d2aca54_0_79" title="Screenshot 2025-04-08 at 23.49.01.png"/>
          <p:cNvPicPr preferRelativeResize="0"/>
          <p:nvPr/>
        </p:nvPicPr>
        <p:blipFill>
          <a:blip r:embed="rId3">
            <a:alphaModFix/>
          </a:blip>
          <a:stretch>
            <a:fillRect/>
          </a:stretch>
        </p:blipFill>
        <p:spPr>
          <a:xfrm>
            <a:off x="363674" y="628700"/>
            <a:ext cx="6784499" cy="294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49877fc16d_1_21"/>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Conclusion</a:t>
            </a:r>
            <a:endParaRPr/>
          </a:p>
        </p:txBody>
      </p:sp>
      <p:sp>
        <p:nvSpPr>
          <p:cNvPr id="318" name="Google Shape;318;g349877fc16d_1_21"/>
          <p:cNvSpPr txBox="1"/>
          <p:nvPr>
            <p:ph idx="1" type="body"/>
          </p:nvPr>
        </p:nvSpPr>
        <p:spPr>
          <a:xfrm>
            <a:off x="457199" y="594059"/>
            <a:ext cx="8233800" cy="42861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rPr b="1" lang="en-US" sz="1200"/>
              <a:t>Limitations</a:t>
            </a:r>
            <a:endParaRPr b="1" sz="1200"/>
          </a:p>
          <a:p>
            <a:pPr indent="-304800" lvl="0" marL="457200" rtl="0" algn="l">
              <a:lnSpc>
                <a:spcPct val="115000"/>
              </a:lnSpc>
              <a:spcBef>
                <a:spcPts val="1200"/>
              </a:spcBef>
              <a:spcAft>
                <a:spcPts val="0"/>
              </a:spcAft>
              <a:buClr>
                <a:srgbClr val="000000"/>
              </a:buClr>
              <a:buSzPts val="1200"/>
              <a:buChar char="●"/>
            </a:pPr>
            <a:r>
              <a:rPr b="1" lang="en-US" sz="1200">
                <a:solidFill>
                  <a:srgbClr val="000000"/>
                </a:solidFill>
              </a:rPr>
              <a:t>Limited Variables</a:t>
            </a:r>
            <a:br>
              <a:rPr b="1" lang="en-US" sz="1200">
                <a:solidFill>
                  <a:srgbClr val="000000"/>
                </a:solidFill>
              </a:rPr>
            </a:br>
            <a:r>
              <a:rPr lang="en-US" sz="1200">
                <a:solidFill>
                  <a:srgbClr val="000000"/>
                </a:solidFill>
              </a:rPr>
              <a:t> The model only includes crime and education — other important factors like income, healthcare access, unemployment, and social support were not considered.</a:t>
            </a:r>
            <a:br>
              <a:rPr lang="en-US" sz="1200">
                <a:solidFill>
                  <a:srgbClr val="000000"/>
                </a:solidFill>
              </a:rPr>
            </a:b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en-US" sz="1200">
                <a:solidFill>
                  <a:srgbClr val="000000"/>
                </a:solidFill>
              </a:rPr>
              <a:t>Cross-Sectional Data</a:t>
            </a:r>
            <a:br>
              <a:rPr b="1" lang="en-US" sz="1200">
                <a:solidFill>
                  <a:srgbClr val="000000"/>
                </a:solidFill>
              </a:rPr>
            </a:br>
            <a:r>
              <a:rPr lang="en-US" sz="1200">
                <a:solidFill>
                  <a:srgbClr val="000000"/>
                </a:solidFill>
              </a:rPr>
              <a:t> Results show associations, not causality — we can’t tell which came first.</a:t>
            </a:r>
            <a:endParaRPr sz="1200">
              <a:solidFill>
                <a:srgbClr val="000000"/>
              </a:solidFill>
            </a:endParaRPr>
          </a:p>
          <a:p>
            <a:pPr indent="0" lvl="0" marL="0" rtl="0" algn="l">
              <a:lnSpc>
                <a:spcPct val="115000"/>
              </a:lnSpc>
              <a:spcBef>
                <a:spcPts val="1200"/>
              </a:spcBef>
              <a:spcAft>
                <a:spcPts val="0"/>
              </a:spcAft>
              <a:buNone/>
            </a:pPr>
            <a:r>
              <a:rPr b="1" lang="en-US" sz="1200">
                <a:solidFill>
                  <a:srgbClr val="000000"/>
                </a:solidFill>
              </a:rPr>
              <a:t>Further Research Directions</a:t>
            </a:r>
            <a:endParaRPr b="1" sz="1100">
              <a:solidFill>
                <a:srgbClr val="000000"/>
              </a:solidFill>
            </a:endParaRPr>
          </a:p>
          <a:p>
            <a:pPr indent="-298450" lvl="0" marL="457200" rtl="0" algn="l">
              <a:lnSpc>
                <a:spcPct val="115000"/>
              </a:lnSpc>
              <a:spcBef>
                <a:spcPts val="1200"/>
              </a:spcBef>
              <a:spcAft>
                <a:spcPts val="0"/>
              </a:spcAft>
              <a:buClr>
                <a:srgbClr val="000000"/>
              </a:buClr>
              <a:buSzPts val="1100"/>
              <a:buChar char="●"/>
            </a:pPr>
            <a:r>
              <a:rPr lang="en-US" sz="1100">
                <a:solidFill>
                  <a:srgbClr val="000000"/>
                </a:solidFill>
              </a:rPr>
              <a:t> </a:t>
            </a:r>
            <a:r>
              <a:rPr b="1" lang="en-US" sz="1100">
                <a:solidFill>
                  <a:srgbClr val="000000"/>
                </a:solidFill>
              </a:rPr>
              <a:t>Add More Variables</a:t>
            </a:r>
            <a:br>
              <a:rPr b="1" lang="en-US" sz="1100">
                <a:solidFill>
                  <a:srgbClr val="000000"/>
                </a:solidFill>
              </a:rPr>
            </a:br>
            <a:r>
              <a:rPr lang="en-US" sz="1100">
                <a:solidFill>
                  <a:srgbClr val="000000"/>
                </a:solidFill>
              </a:rPr>
              <a:t> Include other known mental health predictors: income inequality, access to healthcare, unemployment, etc.</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rPr>
              <a:t>Test Causal Relationships</a:t>
            </a:r>
            <a:br>
              <a:rPr b="1" lang="en-US" sz="1100">
                <a:solidFill>
                  <a:srgbClr val="000000"/>
                </a:solidFill>
              </a:rPr>
            </a:br>
            <a:r>
              <a:rPr lang="en-US" sz="1100">
                <a:solidFill>
                  <a:srgbClr val="000000"/>
                </a:solidFill>
              </a:rPr>
              <a:t> Use longitudinal data or quasi-experimental designs to assess causality.</a:t>
            </a:r>
            <a:br>
              <a:rPr lang="en-US" sz="1100">
                <a:solidFill>
                  <a:srgbClr val="000000"/>
                </a:solidFill>
              </a:rPr>
            </a:b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rPr>
              <a:t>Explore Subgroups</a:t>
            </a:r>
            <a:br>
              <a:rPr b="1" lang="en-US" sz="1100">
                <a:solidFill>
                  <a:srgbClr val="000000"/>
                </a:solidFill>
              </a:rPr>
            </a:br>
            <a:r>
              <a:rPr lang="en-US" sz="1100">
                <a:solidFill>
                  <a:srgbClr val="000000"/>
                </a:solidFill>
              </a:rPr>
              <a:t> Analyze effects separately by age, gender, race, or rural vs. urban areas.</a:t>
            </a:r>
            <a:br>
              <a:rPr lang="en-US" sz="1100">
                <a:solidFill>
                  <a:srgbClr val="000000"/>
                </a:solidFill>
              </a:rPr>
            </a:b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spcBef>
                <a:spcPts val="12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49ebe0dc10_0_46"/>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SzPts val="1800"/>
              <a:buNone/>
            </a:pPr>
            <a:r>
              <a:rPr lang="en-US"/>
              <a:t>Reference</a:t>
            </a:r>
            <a:endParaRPr/>
          </a:p>
        </p:txBody>
      </p:sp>
      <p:sp>
        <p:nvSpPr>
          <p:cNvPr id="325" name="Google Shape;325;g349ebe0dc10_0_46"/>
          <p:cNvSpPr txBox="1"/>
          <p:nvPr>
            <p:ph idx="1" type="body"/>
          </p:nvPr>
        </p:nvSpPr>
        <p:spPr>
          <a:xfrm>
            <a:off x="457199" y="594059"/>
            <a:ext cx="8233800" cy="3654000"/>
          </a:xfrm>
          <a:prstGeom prst="rect">
            <a:avLst/>
          </a:prstGeom>
        </p:spPr>
        <p:txBody>
          <a:bodyPr anchorCtr="0" anchor="t" bIns="45700" lIns="0" spcFirstLastPara="1" rIns="91425" wrap="square" tIns="45700">
            <a:noAutofit/>
          </a:bodyPr>
          <a:lstStyle/>
          <a:p>
            <a:pPr indent="-304800" lvl="0" marL="457200" rtl="0" algn="l">
              <a:lnSpc>
                <a:spcPct val="115000"/>
              </a:lnSpc>
              <a:spcBef>
                <a:spcPts val="1200"/>
              </a:spcBef>
              <a:spcAft>
                <a:spcPts val="0"/>
              </a:spcAft>
              <a:buClr>
                <a:srgbClr val="212121"/>
              </a:buClr>
              <a:buSzPts val="1200"/>
              <a:buFont typeface="Times New Roman"/>
              <a:buChar char="●"/>
            </a:pPr>
            <a:r>
              <a:rPr lang="en-US" sz="1200">
                <a:solidFill>
                  <a:srgbClr val="000000"/>
                </a:solidFill>
                <a:latin typeface="Times New Roman"/>
                <a:ea typeface="Times New Roman"/>
                <a:cs typeface="Times New Roman"/>
                <a:sym typeface="Times New Roman"/>
              </a:rPr>
              <a:t>Panchal, N., Saunders, H., Rudowitz, R., &amp; Cox, C. (2023, March 20). </a:t>
            </a:r>
            <a:r>
              <a:rPr i="1" lang="en-US" sz="1200">
                <a:solidFill>
                  <a:srgbClr val="000000"/>
                </a:solidFill>
                <a:latin typeface="Times New Roman"/>
                <a:ea typeface="Times New Roman"/>
                <a:cs typeface="Times New Roman"/>
                <a:sym typeface="Times New Roman"/>
              </a:rPr>
              <a:t>The implications of COVID-19 for mental health and substance use</a:t>
            </a:r>
            <a:r>
              <a:rPr lang="en-US" sz="1200">
                <a:solidFill>
                  <a:srgbClr val="000000"/>
                </a:solidFill>
                <a:latin typeface="Times New Roman"/>
                <a:ea typeface="Times New Roman"/>
                <a:cs typeface="Times New Roman"/>
                <a:sym typeface="Times New Roman"/>
              </a:rPr>
              <a:t>. KFF. https://www.kff.org/coronavirus-covid-19/issue-brief/the-implications-of-covid-19-for-mental-health-and-substance-use/</a:t>
            </a:r>
            <a:endParaRPr sz="1200">
              <a:solidFill>
                <a:srgbClr val="21212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Times New Roman"/>
              <a:buChar char="●"/>
            </a:pPr>
            <a:r>
              <a:rPr lang="en-US" sz="1200">
                <a:solidFill>
                  <a:srgbClr val="212121"/>
                </a:solidFill>
                <a:highlight>
                  <a:srgbClr val="FFFFFF"/>
                </a:highlight>
                <a:latin typeface="Times New Roman"/>
                <a:ea typeface="Times New Roman"/>
                <a:cs typeface="Times New Roman"/>
                <a:sym typeface="Times New Roman"/>
              </a:rPr>
              <a:t>Dennison CR, Swisher RR. Postsecondary Education, Neighborhood Disadvantage, and Crime: An Examination of Life Course Relative Deprivation. Crime Delinq. 2019 Feb;65(2):215-238. doi: 10.1177/0011128717753115. Epub 2018 Jan 13. PMID: 31007271; PMCID: PMC6469862.</a:t>
            </a:r>
            <a:endParaRPr sz="1200">
              <a:solidFill>
                <a:srgbClr val="21212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Times New Roman"/>
              <a:buChar char="●"/>
            </a:pPr>
            <a:r>
              <a:rPr lang="en-US" sz="1200">
                <a:solidFill>
                  <a:srgbClr val="000000"/>
                </a:solidFill>
                <a:latin typeface="Times New Roman"/>
                <a:ea typeface="Times New Roman"/>
                <a:cs typeface="Times New Roman"/>
                <a:sym typeface="Times New Roman"/>
              </a:rPr>
              <a:t>Pak, S., &amp; Choung, W. J. (2020). Relative deprivation and suicide risk in South Korea. </a:t>
            </a:r>
            <a:r>
              <a:rPr i="1" lang="en-US" sz="1200">
                <a:solidFill>
                  <a:srgbClr val="000000"/>
                </a:solidFill>
                <a:latin typeface="Times New Roman"/>
                <a:ea typeface="Times New Roman"/>
                <a:cs typeface="Times New Roman"/>
                <a:sym typeface="Times New Roman"/>
              </a:rPr>
              <a:t>Social Science &amp; Medicine, 247</a:t>
            </a:r>
            <a:r>
              <a:rPr lang="en-US" sz="1200">
                <a:solidFill>
                  <a:srgbClr val="000000"/>
                </a:solidFill>
                <a:latin typeface="Times New Roman"/>
                <a:ea typeface="Times New Roman"/>
                <a:cs typeface="Times New Roman"/>
                <a:sym typeface="Times New Roman"/>
              </a:rPr>
              <a:t>, 112815.</a:t>
            </a:r>
            <a:r>
              <a:rPr lang="en-US" sz="12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US" sz="1200" u="sng">
                <a:solidFill>
                  <a:schemeClr val="hlink"/>
                </a:solidFill>
                <a:latin typeface="Times New Roman"/>
                <a:ea typeface="Times New Roman"/>
                <a:cs typeface="Times New Roman"/>
                <a:sym typeface="Times New Roman"/>
                <a:hlinkClick r:id="rId4"/>
              </a:rPr>
              <a:t>https://doi.org/10.1016/j.socscimed.2020.112815</a:t>
            </a:r>
            <a:endParaRPr sz="1200">
              <a:solidFill>
                <a:srgbClr val="21212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Times New Roman"/>
              <a:buChar char="●"/>
            </a:pPr>
            <a:r>
              <a:rPr lang="en-US" sz="1200">
                <a:solidFill>
                  <a:srgbClr val="212121"/>
                </a:solidFill>
                <a:highlight>
                  <a:srgbClr val="FFFFFF"/>
                </a:highlight>
                <a:latin typeface="Times New Roman"/>
                <a:ea typeface="Times New Roman"/>
                <a:cs typeface="Times New Roman"/>
                <a:sym typeface="Times New Roman"/>
              </a:rPr>
              <a:t>Schieman, S., &amp; Pearlin, L. I. (2006). Neighborhood Disadvantage, Social Comparisons, and the Subjective Assessment of Ambient Problems Among Older Adults. Social Psychology Quarterly, 69(3), 253-269. </a:t>
            </a:r>
            <a:r>
              <a:rPr lang="en-US" sz="1200">
                <a:solidFill>
                  <a:srgbClr val="212121"/>
                </a:solidFill>
                <a:highlight>
                  <a:srgbClr val="FFFFFF"/>
                </a:highlight>
                <a:latin typeface="Times New Roman"/>
                <a:ea typeface="Times New Roman"/>
                <a:cs typeface="Times New Roman"/>
                <a:sym typeface="Times New Roman"/>
              </a:rPr>
              <a:t>https://doi.org/10.1177/019027250606900303 (Original work published 2006)</a:t>
            </a:r>
            <a:endParaRPr sz="1200">
              <a:solidFill>
                <a:srgbClr val="212121"/>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Roboto"/>
              <a:buChar char="●"/>
            </a:pPr>
            <a:r>
              <a:rPr lang="en-US" sz="1200">
                <a:solidFill>
                  <a:srgbClr val="000000"/>
                </a:solidFill>
                <a:latin typeface="Times New Roman"/>
                <a:ea typeface="Times New Roman"/>
                <a:cs typeface="Times New Roman"/>
                <a:sym typeface="Times New Roman"/>
              </a:rPr>
              <a:t>County Health Rankings &amp; Roadmaps.</a:t>
            </a:r>
            <a:r>
              <a:rPr b="1" lang="en-US" sz="1200">
                <a:solidFill>
                  <a:srgbClr val="000000"/>
                </a:solidFill>
                <a:latin typeface="Times New Roman"/>
                <a:ea typeface="Times New Roman"/>
                <a:cs typeface="Times New Roman"/>
                <a:sym typeface="Times New Roman"/>
              </a:rPr>
              <a:t> </a:t>
            </a:r>
            <a:r>
              <a:rPr lang="en-US" sz="1200">
                <a:solidFill>
                  <a:srgbClr val="000000"/>
                </a:solidFill>
                <a:latin typeface="Times New Roman"/>
                <a:ea typeface="Times New Roman"/>
                <a:cs typeface="Times New Roman"/>
                <a:sym typeface="Times New Roman"/>
              </a:rPr>
              <a:t>University of Wisconsin Population Health Institute. (2024). </a:t>
            </a:r>
            <a:r>
              <a:rPr i="1" lang="en-US" sz="1200">
                <a:solidFill>
                  <a:srgbClr val="000000"/>
                </a:solidFill>
                <a:latin typeface="Times New Roman"/>
                <a:ea typeface="Times New Roman"/>
                <a:cs typeface="Times New Roman"/>
                <a:sym typeface="Times New Roman"/>
              </a:rPr>
              <a:t>County Health Rankings &amp; Roadmaps</a:t>
            </a:r>
            <a:r>
              <a:rPr lang="en-US" sz="1200">
                <a:solidFill>
                  <a:srgbClr val="000000"/>
                </a:solidFill>
                <a:latin typeface="Times New Roman"/>
                <a:ea typeface="Times New Roman"/>
                <a:cs typeface="Times New Roman"/>
                <a:sym typeface="Times New Roman"/>
              </a:rPr>
              <a:t>.</a:t>
            </a:r>
            <a:r>
              <a:rPr lang="en-US" sz="12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US" sz="1200" u="sng">
                <a:solidFill>
                  <a:schemeClr val="hlink"/>
                </a:solidFill>
                <a:latin typeface="Times New Roman"/>
                <a:ea typeface="Times New Roman"/>
                <a:cs typeface="Times New Roman"/>
                <a:sym typeface="Times New Roman"/>
                <a:hlinkClick r:id="rId6"/>
              </a:rPr>
              <a:t>https://www.countyhealthrankings.org/</a:t>
            </a:r>
            <a:endParaRPr sz="1200" u="sng">
              <a:solidFill>
                <a:schemeClr val="hlink"/>
              </a:solidFill>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Roboto"/>
              <a:buChar char="●"/>
            </a:pPr>
            <a:r>
              <a:rPr lang="en-US" sz="1200">
                <a:solidFill>
                  <a:srgbClr val="000000"/>
                </a:solidFill>
                <a:latin typeface="Times New Roman"/>
                <a:ea typeface="Times New Roman"/>
                <a:cs typeface="Times New Roman"/>
                <a:sym typeface="Times New Roman"/>
              </a:rPr>
              <a:t>U.S. Census Bureau - Education Table.</a:t>
            </a:r>
            <a:r>
              <a:rPr b="1" lang="en-US" sz="1200">
                <a:solidFill>
                  <a:srgbClr val="000000"/>
                </a:solidFill>
                <a:latin typeface="Times New Roman"/>
                <a:ea typeface="Times New Roman"/>
                <a:cs typeface="Times New Roman"/>
                <a:sym typeface="Times New Roman"/>
              </a:rPr>
              <a:t> </a:t>
            </a:r>
            <a:r>
              <a:rPr lang="en-US" sz="1200">
                <a:solidFill>
                  <a:srgbClr val="000000"/>
                </a:solidFill>
                <a:latin typeface="Times New Roman"/>
                <a:ea typeface="Times New Roman"/>
                <a:cs typeface="Times New Roman"/>
                <a:sym typeface="Times New Roman"/>
              </a:rPr>
              <a:t>U.S. Census Bureau. (2024). </a:t>
            </a:r>
            <a:r>
              <a:rPr i="1" lang="en-US" sz="1200">
                <a:solidFill>
                  <a:srgbClr val="000000"/>
                </a:solidFill>
                <a:latin typeface="Times New Roman"/>
                <a:ea typeface="Times New Roman"/>
                <a:cs typeface="Times New Roman"/>
                <a:sym typeface="Times New Roman"/>
              </a:rPr>
              <a:t>Education data tables</a:t>
            </a:r>
            <a:r>
              <a:rPr lang="en-US" sz="1200">
                <a:solidFill>
                  <a:srgbClr val="000000"/>
                </a:solidFill>
                <a:latin typeface="Times New Roman"/>
                <a:ea typeface="Times New Roman"/>
                <a:cs typeface="Times New Roman"/>
                <a:sym typeface="Times New Roman"/>
              </a:rPr>
              <a:t>. </a:t>
            </a:r>
            <a:r>
              <a:rPr lang="en-US" sz="1200" u="sng">
                <a:solidFill>
                  <a:schemeClr val="hlink"/>
                </a:solidFill>
                <a:latin typeface="Times New Roman"/>
                <a:ea typeface="Times New Roman"/>
                <a:cs typeface="Times New Roman"/>
                <a:sym typeface="Times New Roman"/>
                <a:hlinkClick r:id="rId7"/>
              </a:rPr>
              <a:t>https://data.census.gov/table?q=Education&amp;g=010XX00US$0400000</a:t>
            </a:r>
            <a:endParaRPr sz="1200" u="sng">
              <a:solidFill>
                <a:schemeClr val="hlink"/>
              </a:solidFill>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Times New Roman"/>
              <a:buChar char="●"/>
            </a:pPr>
            <a:r>
              <a:rPr lang="en-US" sz="1200">
                <a:solidFill>
                  <a:srgbClr val="000000"/>
                </a:solidFill>
                <a:latin typeface="Times New Roman"/>
                <a:ea typeface="Times New Roman"/>
                <a:cs typeface="Times New Roman"/>
                <a:sym typeface="Times New Roman"/>
              </a:rPr>
              <a:t>FBI Crime Data Explorer (Crime Trends). Federal Bureau of Investigation. (2024). </a:t>
            </a:r>
            <a:r>
              <a:rPr i="1" lang="en-US" sz="1200">
                <a:solidFill>
                  <a:srgbClr val="000000"/>
                </a:solidFill>
                <a:latin typeface="Times New Roman"/>
                <a:ea typeface="Times New Roman"/>
                <a:cs typeface="Times New Roman"/>
                <a:sym typeface="Times New Roman"/>
              </a:rPr>
              <a:t>Crime Data Explorer: Crime trends</a:t>
            </a:r>
            <a:r>
              <a:rPr lang="en-US" sz="1200">
                <a:solidFill>
                  <a:srgbClr val="000000"/>
                </a:solidFill>
                <a:latin typeface="Times New Roman"/>
                <a:ea typeface="Times New Roman"/>
                <a:cs typeface="Times New Roman"/>
                <a:sym typeface="Times New Roman"/>
              </a:rPr>
              <a:t>.</a:t>
            </a:r>
            <a:r>
              <a:rPr lang="en-US" sz="1200">
                <a:solidFill>
                  <a:srgbClr val="000000"/>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n-US" sz="1200" u="sng">
                <a:solidFill>
                  <a:schemeClr val="hlink"/>
                </a:solidFill>
                <a:latin typeface="Times New Roman"/>
                <a:ea typeface="Times New Roman"/>
                <a:cs typeface="Times New Roman"/>
                <a:sym typeface="Times New Roman"/>
                <a:hlinkClick r:id="rId9"/>
              </a:rPr>
              <a:t>https://cde.ucr.cjis.gov/LATEST/webapp/#/pages/explorer/crime/crime-trend</a:t>
            </a:r>
            <a:endParaRPr sz="1200" u="sng">
              <a:solidFill>
                <a:schemeClr val="hlink"/>
              </a:solidFill>
              <a:latin typeface="Times New Roman"/>
              <a:ea typeface="Times New Roman"/>
              <a:cs typeface="Times New Roman"/>
              <a:sym typeface="Times New Roman"/>
            </a:endParaRPr>
          </a:p>
          <a:p>
            <a:pPr indent="-304800" lvl="0" marL="457200" rtl="0" algn="l">
              <a:spcBef>
                <a:spcPts val="0"/>
              </a:spcBef>
              <a:spcAft>
                <a:spcPts val="0"/>
              </a:spcAft>
              <a:buClr>
                <a:srgbClr val="212121"/>
              </a:buClr>
              <a:buSzPts val="1200"/>
              <a:buFont typeface="Roboto"/>
              <a:buChar char="●"/>
            </a:pPr>
            <a:r>
              <a:rPr lang="en-US" sz="1200">
                <a:solidFill>
                  <a:srgbClr val="000000"/>
                </a:solidFill>
                <a:latin typeface="Times New Roman"/>
                <a:ea typeface="Times New Roman"/>
                <a:cs typeface="Times New Roman"/>
                <a:sym typeface="Times New Roman"/>
              </a:rPr>
              <a:t>Bureau of Economic Analysis (BEA).</a:t>
            </a:r>
            <a:r>
              <a:rPr b="1" lang="en-US" sz="1200">
                <a:solidFill>
                  <a:srgbClr val="000000"/>
                </a:solidFill>
                <a:latin typeface="Times New Roman"/>
                <a:ea typeface="Times New Roman"/>
                <a:cs typeface="Times New Roman"/>
                <a:sym typeface="Times New Roman"/>
              </a:rPr>
              <a:t> </a:t>
            </a:r>
            <a:r>
              <a:rPr lang="en-US" sz="1200">
                <a:solidFill>
                  <a:srgbClr val="000000"/>
                </a:solidFill>
                <a:latin typeface="Times New Roman"/>
                <a:ea typeface="Times New Roman"/>
                <a:cs typeface="Times New Roman"/>
                <a:sym typeface="Times New Roman"/>
              </a:rPr>
              <a:t>U.S. Bureau of Economic Analysis. (2024). </a:t>
            </a:r>
            <a:r>
              <a:rPr i="1" lang="en-US" sz="1200">
                <a:solidFill>
                  <a:srgbClr val="000000"/>
                </a:solidFill>
                <a:latin typeface="Times New Roman"/>
                <a:ea typeface="Times New Roman"/>
                <a:cs typeface="Times New Roman"/>
                <a:sym typeface="Times New Roman"/>
              </a:rPr>
              <a:t>Official website</a:t>
            </a:r>
            <a:r>
              <a:rPr lang="en-US" sz="1200">
                <a:solidFill>
                  <a:srgbClr val="000000"/>
                </a:solidFill>
                <a:latin typeface="Times New Roman"/>
                <a:ea typeface="Times New Roman"/>
                <a:cs typeface="Times New Roman"/>
                <a:sym typeface="Times New Roman"/>
              </a:rPr>
              <a:t>.</a:t>
            </a:r>
            <a:r>
              <a:rPr lang="en-US" sz="1200">
                <a:solidFill>
                  <a:srgbClr val="000000"/>
                </a:solidFill>
                <a:uFill>
                  <a:noFill/>
                </a:uFill>
                <a:latin typeface="Times New Roman"/>
                <a:ea typeface="Times New Roman"/>
                <a:cs typeface="Times New Roman"/>
                <a:sym typeface="Times New Roman"/>
                <a:hlinkClick r:id="rId10">
                  <a:extLst>
                    <a:ext uri="{A12FA001-AC4F-418D-AE19-62706E023703}">
                      <ahyp:hlinkClr val="tx"/>
                    </a:ext>
                  </a:extLst>
                </a:hlinkClick>
              </a:rPr>
              <a:t> </a:t>
            </a:r>
            <a:r>
              <a:rPr lang="en-US" sz="1200" u="sng">
                <a:solidFill>
                  <a:schemeClr val="hlink"/>
                </a:solidFill>
                <a:latin typeface="Times New Roman"/>
                <a:ea typeface="Times New Roman"/>
                <a:cs typeface="Times New Roman"/>
                <a:sym typeface="Times New Roman"/>
                <a:hlinkClick r:id="rId11"/>
              </a:rPr>
              <a:t>https://www.bea.gov/</a:t>
            </a:r>
            <a:endParaRPr sz="1200" u="sng">
              <a:solidFill>
                <a:schemeClr val="hlink"/>
              </a:solidFill>
              <a:latin typeface="Times New Roman"/>
              <a:ea typeface="Times New Roman"/>
              <a:cs typeface="Times New Roman"/>
              <a:sym typeface="Times New Roman"/>
            </a:endParaRPr>
          </a:p>
          <a:p>
            <a:pPr indent="0" lvl="0" marL="457200" rtl="0" algn="l">
              <a:spcBef>
                <a:spcPts val="600"/>
              </a:spcBef>
              <a:spcAft>
                <a:spcPts val="0"/>
              </a:spcAft>
              <a:buNone/>
            </a:pPr>
            <a:r>
              <a:t/>
            </a:r>
            <a:endParaRPr sz="1200">
              <a:solidFill>
                <a:srgbClr val="212121"/>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6"/>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p>
            <a:pPr indent="0" lvl="0" marL="0" rtl="0" algn="ctr">
              <a:lnSpc>
                <a:spcPct val="90000"/>
              </a:lnSpc>
              <a:spcBef>
                <a:spcPts val="0"/>
              </a:spcBef>
              <a:spcAft>
                <a:spcPts val="0"/>
              </a:spcAft>
              <a:buClr>
                <a:schemeClr val="accent1"/>
              </a:buClr>
              <a:buSzPts val="4800"/>
              <a:buFont typeface="Arial"/>
              <a:buNone/>
            </a:pPr>
            <a:r>
              <a:rPr lang="en-US"/>
              <a:t>Thank you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46d5aba4fa_0_6"/>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1200"/>
              </a:spcBef>
              <a:spcAft>
                <a:spcPts val="1200"/>
              </a:spcAft>
              <a:buNone/>
            </a:pPr>
            <a:r>
              <a:rPr lang="en-US"/>
              <a:t>Structural Determinants of Mental Health</a:t>
            </a:r>
            <a:endParaRPr sz="3700"/>
          </a:p>
        </p:txBody>
      </p:sp>
      <p:sp>
        <p:nvSpPr>
          <p:cNvPr id="149" name="Google Shape;149;g346d5aba4fa_0_6"/>
          <p:cNvSpPr txBox="1"/>
          <p:nvPr>
            <p:ph idx="1" type="body"/>
          </p:nvPr>
        </p:nvSpPr>
        <p:spPr>
          <a:xfrm>
            <a:off x="555375" y="800275"/>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Why State-Level Context Matters</a:t>
            </a:r>
            <a:endParaRPr b="1">
              <a:solidFill>
                <a:srgbClr val="000000"/>
              </a:solidFill>
            </a:endParaRPr>
          </a:p>
          <a:p>
            <a:pPr indent="-336550" lvl="0" marL="457200" rtl="0" algn="l">
              <a:lnSpc>
                <a:spcPct val="115000"/>
              </a:lnSpc>
              <a:spcBef>
                <a:spcPts val="1200"/>
              </a:spcBef>
              <a:spcAft>
                <a:spcPts val="0"/>
              </a:spcAft>
              <a:buClr>
                <a:srgbClr val="000000"/>
              </a:buClr>
              <a:buSzPts val="1700"/>
              <a:buChar char="●"/>
            </a:pPr>
            <a:r>
              <a:rPr lang="en-US" sz="1400">
                <a:solidFill>
                  <a:srgbClr val="000000"/>
                </a:solidFill>
              </a:rPr>
              <a:t>Mental health is shaped by </a:t>
            </a:r>
            <a:r>
              <a:rPr b="1" lang="en-US" sz="1400">
                <a:solidFill>
                  <a:srgbClr val="000000"/>
                </a:solidFill>
              </a:rPr>
              <a:t>individual</a:t>
            </a:r>
            <a:r>
              <a:rPr lang="en-US" sz="1400">
                <a:solidFill>
                  <a:srgbClr val="000000"/>
                </a:solidFill>
              </a:rPr>
              <a:t> (biological, psychological) and </a:t>
            </a:r>
            <a:r>
              <a:rPr b="1" lang="en-US" sz="1400">
                <a:solidFill>
                  <a:srgbClr val="000000"/>
                </a:solidFill>
              </a:rPr>
              <a:t>structural</a:t>
            </a:r>
            <a:r>
              <a:rPr lang="en-US" sz="1400">
                <a:solidFill>
                  <a:srgbClr val="000000"/>
                </a:solidFill>
              </a:rPr>
              <a:t> (social, economic) factors.</a:t>
            </a:r>
            <a:endParaRPr b="1" sz="1400">
              <a:solidFill>
                <a:srgbClr val="000000"/>
              </a:solidFill>
            </a:endParaRPr>
          </a:p>
          <a:p>
            <a:pPr indent="-317500" lvl="0" marL="457200" rtl="0" algn="l">
              <a:lnSpc>
                <a:spcPct val="115000"/>
              </a:lnSpc>
              <a:spcBef>
                <a:spcPts val="0"/>
              </a:spcBef>
              <a:spcAft>
                <a:spcPts val="0"/>
              </a:spcAft>
              <a:buClr>
                <a:srgbClr val="000000"/>
              </a:buClr>
              <a:buSzPts val="1400"/>
              <a:buChar char="●"/>
            </a:pPr>
            <a:r>
              <a:rPr b="1" lang="en-US" sz="1400">
                <a:solidFill>
                  <a:srgbClr val="000000"/>
                </a:solidFill>
              </a:rPr>
              <a:t>Key state-level Social Determinants of Health (SDOH):</a:t>
            </a:r>
            <a:endParaRPr b="1" sz="1400">
              <a:solidFill>
                <a:srgbClr val="000000"/>
              </a:solidFill>
            </a:endParaRPr>
          </a:p>
          <a:p>
            <a:pPr indent="0" lvl="0" marL="0" rtl="0" algn="l">
              <a:lnSpc>
                <a:spcPct val="115000"/>
              </a:lnSpc>
              <a:spcBef>
                <a:spcPts val="1200"/>
              </a:spcBef>
              <a:spcAft>
                <a:spcPts val="0"/>
              </a:spcAft>
              <a:buNone/>
            </a:pPr>
            <a:r>
              <a:rPr b="1" lang="en-US" sz="1400">
                <a:solidFill>
                  <a:srgbClr val="000000"/>
                </a:solidFill>
              </a:rPr>
              <a:t>         Educational attainment</a:t>
            </a:r>
            <a:endParaRPr b="1" sz="1400">
              <a:solidFill>
                <a:srgbClr val="000000"/>
              </a:solidFill>
            </a:endParaRPr>
          </a:p>
          <a:p>
            <a:pPr indent="0" lvl="0" marL="0" rtl="0" algn="l">
              <a:lnSpc>
                <a:spcPct val="115000"/>
              </a:lnSpc>
              <a:spcBef>
                <a:spcPts val="1200"/>
              </a:spcBef>
              <a:spcAft>
                <a:spcPts val="0"/>
              </a:spcAft>
              <a:buSzPts val="1800"/>
              <a:buNone/>
            </a:pPr>
            <a:r>
              <a:rPr lang="en-US" sz="1100">
                <a:solidFill>
                  <a:srgbClr val="000000"/>
                </a:solidFill>
              </a:rPr>
              <a:t>        </a:t>
            </a:r>
            <a:r>
              <a:rPr b="1" lang="en-US" sz="1100">
                <a:solidFill>
                  <a:srgbClr val="000000"/>
                </a:solidFill>
              </a:rPr>
              <a:t>  </a:t>
            </a:r>
            <a:r>
              <a:rPr b="1" lang="en-US" sz="1400">
                <a:solidFill>
                  <a:srgbClr val="000000"/>
                </a:solidFill>
              </a:rPr>
              <a:t> Crime rates</a:t>
            </a:r>
            <a:endParaRPr b="1" sz="1400">
              <a:solidFill>
                <a:srgbClr val="000000"/>
              </a:solidFill>
            </a:endParaRPr>
          </a:p>
          <a:p>
            <a:pPr indent="0" lvl="0" marL="0" rtl="0" algn="l">
              <a:lnSpc>
                <a:spcPct val="115000"/>
              </a:lnSpc>
              <a:spcBef>
                <a:spcPts val="1200"/>
              </a:spcBef>
              <a:spcAft>
                <a:spcPts val="0"/>
              </a:spcAft>
              <a:buSzPts val="1800"/>
              <a:buNone/>
            </a:pPr>
            <a:r>
              <a:rPr b="1" lang="en-US" sz="1400">
                <a:solidFill>
                  <a:srgbClr val="000000"/>
                </a:solidFill>
              </a:rPr>
              <a:t>         Income inequality</a:t>
            </a:r>
            <a:endParaRPr b="1" sz="1400">
              <a:solidFill>
                <a:srgbClr val="000000"/>
              </a:solidFill>
            </a:endParaRPr>
          </a:p>
          <a:p>
            <a:pPr indent="0" lvl="0" marL="0" rtl="0" algn="l">
              <a:lnSpc>
                <a:spcPct val="115000"/>
              </a:lnSpc>
              <a:spcBef>
                <a:spcPts val="1200"/>
              </a:spcBef>
              <a:spcAft>
                <a:spcPts val="0"/>
              </a:spcAft>
              <a:buSzPts val="1800"/>
              <a:buNone/>
            </a:pPr>
            <a:r>
              <a:rPr b="1" lang="en-US" sz="1400">
                <a:solidFill>
                  <a:srgbClr val="000000"/>
                </a:solidFill>
              </a:rPr>
              <a:t>         Healthcare access</a:t>
            </a:r>
            <a:endParaRPr b="1" sz="1400">
              <a:solidFill>
                <a:srgbClr val="000000"/>
              </a:solidFill>
            </a:endParaRPr>
          </a:p>
          <a:p>
            <a:pPr indent="0" lvl="0" marL="0" rtl="0" algn="l">
              <a:lnSpc>
                <a:spcPct val="115000"/>
              </a:lnSpc>
              <a:spcBef>
                <a:spcPts val="1200"/>
              </a:spcBef>
              <a:spcAft>
                <a:spcPts val="0"/>
              </a:spcAft>
              <a:buNone/>
            </a:pPr>
            <a:r>
              <a:rPr lang="en-US" sz="1100">
                <a:solidFill>
                  <a:srgbClr val="000000"/>
                </a:solidFill>
              </a:rPr>
              <a:t>         </a:t>
            </a:r>
            <a:r>
              <a:rPr lang="en-US" sz="1400">
                <a:solidFill>
                  <a:srgbClr val="000000"/>
                </a:solidFill>
              </a:rPr>
              <a:t>  These factors influence </a:t>
            </a:r>
            <a:r>
              <a:rPr b="1" lang="en-US" sz="1400">
                <a:solidFill>
                  <a:srgbClr val="000000"/>
                </a:solidFill>
              </a:rPr>
              <a:t>daily stress, social identity, and well-being</a:t>
            </a:r>
            <a:r>
              <a:rPr lang="en-US" sz="1400">
                <a:solidFill>
                  <a:srgbClr val="000000"/>
                </a:solidFill>
              </a:rPr>
              <a:t>.</a:t>
            </a:r>
            <a:endParaRPr sz="14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49ebe0dc10_0_38"/>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1200"/>
              </a:spcBef>
              <a:spcAft>
                <a:spcPts val="1200"/>
              </a:spcAft>
              <a:buNone/>
            </a:pPr>
            <a:r>
              <a:rPr lang="en-US"/>
              <a:t>Structural Determinants of Mental Health</a:t>
            </a:r>
            <a:endParaRPr sz="3700"/>
          </a:p>
        </p:txBody>
      </p:sp>
      <p:sp>
        <p:nvSpPr>
          <p:cNvPr id="155" name="Google Shape;155;g349ebe0dc10_0_38"/>
          <p:cNvSpPr txBox="1"/>
          <p:nvPr>
            <p:ph idx="1" type="body"/>
          </p:nvPr>
        </p:nvSpPr>
        <p:spPr>
          <a:xfrm>
            <a:off x="1039250" y="948400"/>
            <a:ext cx="67914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Two Critical but Unevenly Distributed Factors</a:t>
            </a:r>
            <a:endParaRPr b="1" sz="1700">
              <a:solidFill>
                <a:srgbClr val="000000"/>
              </a:solidFill>
            </a:endParaRPr>
          </a:p>
          <a:p>
            <a:pPr indent="-330200" lvl="0" marL="457200" rtl="0" algn="l">
              <a:lnSpc>
                <a:spcPct val="115000"/>
              </a:lnSpc>
              <a:spcBef>
                <a:spcPts val="1200"/>
              </a:spcBef>
              <a:spcAft>
                <a:spcPts val="0"/>
              </a:spcAft>
              <a:buClr>
                <a:srgbClr val="000000"/>
              </a:buClr>
              <a:buSzPts val="1600"/>
              <a:buChar char="●"/>
            </a:pPr>
            <a:r>
              <a:rPr b="1" lang="en-US">
                <a:solidFill>
                  <a:srgbClr val="000000"/>
                </a:solidFill>
              </a:rPr>
              <a:t>Higher education</a:t>
            </a:r>
            <a:r>
              <a:rPr lang="en-US">
                <a:solidFill>
                  <a:srgbClr val="000000"/>
                </a:solidFill>
              </a:rPr>
              <a:t> → linked to economic stability, public services, health literacy → greater psychological resilience.</a:t>
            </a:r>
            <a:endParaRPr>
              <a:solidFill>
                <a:srgbClr val="000000"/>
              </a:solidFill>
            </a:endParaRPr>
          </a:p>
          <a:p>
            <a:pPr indent="-330200" lvl="0" marL="457200" rtl="0" algn="l">
              <a:lnSpc>
                <a:spcPct val="115000"/>
              </a:lnSpc>
              <a:spcBef>
                <a:spcPts val="0"/>
              </a:spcBef>
              <a:spcAft>
                <a:spcPts val="0"/>
              </a:spcAft>
              <a:buClr>
                <a:srgbClr val="000000"/>
              </a:buClr>
              <a:buSzPts val="1600"/>
              <a:buChar char="●"/>
            </a:pPr>
            <a:r>
              <a:rPr b="1" lang="en-US">
                <a:solidFill>
                  <a:srgbClr val="000000"/>
                </a:solidFill>
              </a:rPr>
              <a:t>Higher crime rates</a:t>
            </a:r>
            <a:r>
              <a:rPr lang="en-US">
                <a:solidFill>
                  <a:srgbClr val="000000"/>
                </a:solidFill>
              </a:rPr>
              <a:t> → chronic stress, lower trust, social fragmentation → poorer mental health.</a:t>
            </a:r>
            <a:endParaRPr>
              <a:solidFill>
                <a:srgbClr val="000000"/>
              </a:solidFill>
            </a:endParaRPr>
          </a:p>
          <a:p>
            <a:pPr indent="-330200" lvl="0" marL="457200" rtl="0" algn="l">
              <a:lnSpc>
                <a:spcPct val="115000"/>
              </a:lnSpc>
              <a:spcBef>
                <a:spcPts val="0"/>
              </a:spcBef>
              <a:spcAft>
                <a:spcPts val="0"/>
              </a:spcAft>
              <a:buClr>
                <a:srgbClr val="000000"/>
              </a:buClr>
              <a:buSzPts val="1600"/>
              <a:buChar char="●"/>
            </a:pPr>
            <a:r>
              <a:rPr lang="en-US">
                <a:solidFill>
                  <a:srgbClr val="000000"/>
                </a:solidFill>
              </a:rPr>
              <a:t>Prior findings are </a:t>
            </a:r>
            <a:r>
              <a:rPr b="1" lang="en-US">
                <a:solidFill>
                  <a:srgbClr val="000000"/>
                </a:solidFill>
              </a:rPr>
              <a:t>mixed</a:t>
            </a:r>
            <a:r>
              <a:rPr lang="en-US">
                <a:solidFill>
                  <a:srgbClr val="000000"/>
                </a:solidFill>
              </a:rPr>
              <a:t>, suggesting possible </a:t>
            </a:r>
            <a:r>
              <a:rPr b="1" lang="en-US">
                <a:solidFill>
                  <a:srgbClr val="000000"/>
                </a:solidFill>
              </a:rPr>
              <a:t>moderators</a:t>
            </a:r>
            <a:r>
              <a:rPr lang="en-US">
                <a:solidFill>
                  <a:srgbClr val="000000"/>
                </a:solidFill>
              </a:rPr>
              <a:t> (e.g., relative deprivation, cultural fit).</a:t>
            </a:r>
            <a:endParaRPr>
              <a:solidFill>
                <a:srgbClr val="000000"/>
              </a:solidFill>
            </a:endParaRPr>
          </a:p>
          <a:p>
            <a:pPr indent="0" lvl="0" marL="45720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49ebe0dc10_0_16"/>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1200"/>
              </a:spcBef>
              <a:spcAft>
                <a:spcPts val="1200"/>
              </a:spcAft>
              <a:buNone/>
            </a:pPr>
            <a:r>
              <a:rPr lang="en-US"/>
              <a:t>Structural Determinants of Mental Health</a:t>
            </a:r>
            <a:endParaRPr sz="3700"/>
          </a:p>
        </p:txBody>
      </p:sp>
      <p:sp>
        <p:nvSpPr>
          <p:cNvPr id="161" name="Google Shape;161;g349ebe0dc10_0_16"/>
          <p:cNvSpPr txBox="1"/>
          <p:nvPr>
            <p:ph idx="1" type="body"/>
          </p:nvPr>
        </p:nvSpPr>
        <p:spPr>
          <a:xfrm>
            <a:off x="457200" y="744750"/>
            <a:ext cx="7615200" cy="3654000"/>
          </a:xfrm>
          <a:prstGeom prst="rect">
            <a:avLst/>
          </a:prstGeom>
          <a:noFill/>
          <a:ln>
            <a:noFill/>
          </a:ln>
        </p:spPr>
        <p:txBody>
          <a:bodyPr anchorCtr="0" anchor="t" bIns="45700" lIns="0" spcFirstLastPara="1" rIns="91425" wrap="square" tIns="45700">
            <a:noAutofit/>
          </a:bodyPr>
          <a:lstStyle/>
          <a:p>
            <a:pPr indent="-330200" lvl="0" marL="457200" rtl="0" algn="l">
              <a:lnSpc>
                <a:spcPct val="115000"/>
              </a:lnSpc>
              <a:spcBef>
                <a:spcPts val="1200"/>
              </a:spcBef>
              <a:spcAft>
                <a:spcPts val="0"/>
              </a:spcAft>
              <a:buClr>
                <a:srgbClr val="000000"/>
              </a:buClr>
              <a:buSzPts val="1600"/>
              <a:buChar char="●"/>
            </a:pPr>
            <a:r>
              <a:rPr b="1" lang="en-US">
                <a:solidFill>
                  <a:srgbClr val="000000"/>
                </a:solidFill>
              </a:rPr>
              <a:t>Relev</a:t>
            </a:r>
            <a:r>
              <a:rPr b="1" lang="en-US">
                <a:solidFill>
                  <a:srgbClr val="000000"/>
                </a:solidFill>
              </a:rPr>
              <a:t>ant studies</a:t>
            </a:r>
            <a:endParaRPr b="1" sz="1100">
              <a:solidFill>
                <a:srgbClr val="000000"/>
              </a:solidFill>
            </a:endParaRPr>
          </a:p>
          <a:p>
            <a:pPr indent="0" lvl="0" marL="457200" rtl="0" algn="l">
              <a:lnSpc>
                <a:spcPct val="115000"/>
              </a:lnSpc>
              <a:spcBef>
                <a:spcPts val="1200"/>
              </a:spcBef>
              <a:spcAft>
                <a:spcPts val="0"/>
              </a:spcAft>
              <a:buNone/>
            </a:pPr>
            <a:r>
              <a:rPr b="1" lang="en-US" sz="1400">
                <a:solidFill>
                  <a:srgbClr val="000000"/>
                </a:solidFill>
              </a:rPr>
              <a:t>Education’s Protective Role Varies by Crime Context</a:t>
            </a:r>
            <a:endParaRPr b="1" sz="1400">
              <a:solidFill>
                <a:srgbClr val="000000"/>
              </a:solidFill>
            </a:endParaRPr>
          </a:p>
          <a:p>
            <a:pPr indent="0" lvl="0" marL="457200" rtl="0" algn="l">
              <a:lnSpc>
                <a:spcPct val="115000"/>
              </a:lnSpc>
              <a:spcBef>
                <a:spcPts val="1200"/>
              </a:spcBef>
              <a:spcAft>
                <a:spcPts val="0"/>
              </a:spcAft>
              <a:buNone/>
            </a:pPr>
            <a:r>
              <a:rPr lang="en-US" sz="1500">
                <a:solidFill>
                  <a:srgbClr val="000000"/>
                </a:solidFill>
              </a:rPr>
              <a:t>Status inconsistency, where education exceeds socioeconomic conditions, increases mental distress in adverse settings like high-crime areas (Froese et al., 2008). </a:t>
            </a:r>
            <a:endParaRPr sz="1500">
              <a:solidFill>
                <a:srgbClr val="000000"/>
              </a:solidFill>
            </a:endParaRPr>
          </a:p>
          <a:p>
            <a:pPr indent="0" lvl="0" marL="457200" rtl="0" algn="l">
              <a:lnSpc>
                <a:spcPct val="115000"/>
              </a:lnSpc>
              <a:spcBef>
                <a:spcPts val="1200"/>
              </a:spcBef>
              <a:spcAft>
                <a:spcPts val="0"/>
              </a:spcAft>
              <a:buNone/>
            </a:pPr>
            <a:r>
              <a:rPr lang="en-US" sz="1500">
                <a:solidFill>
                  <a:srgbClr val="000000"/>
                </a:solidFill>
              </a:rPr>
              <a:t>In contrast, education reduces suicide risk in stable, low-crime contexts by enhancing resources and resilience (Pak &amp; Choung, 2020). </a:t>
            </a:r>
            <a:endParaRPr sz="1500">
              <a:solidFill>
                <a:srgbClr val="000000"/>
              </a:solidFill>
            </a:endParaRPr>
          </a:p>
          <a:p>
            <a:pPr indent="0" lvl="0" marL="457200" rtl="0" algn="l">
              <a:lnSpc>
                <a:spcPct val="115000"/>
              </a:lnSpc>
              <a:spcBef>
                <a:spcPts val="1200"/>
              </a:spcBef>
              <a:spcAft>
                <a:spcPts val="0"/>
              </a:spcAft>
              <a:buNone/>
            </a:pPr>
            <a:r>
              <a:rPr lang="en-US" sz="1500">
                <a:solidFill>
                  <a:srgbClr val="000000"/>
                </a:solidFill>
              </a:rPr>
              <a:t>Low-educated individuals face greater risks in high-crime environments due to limited coping resources (Swisher &amp; Dennison, 2006).</a:t>
            </a:r>
            <a:endParaRPr sz="1500">
              <a:solidFill>
                <a:srgbClr val="000000"/>
              </a:solidFill>
            </a:endParaRPr>
          </a:p>
          <a:p>
            <a:pPr indent="0" lvl="0" marL="457200" rtl="0" algn="l">
              <a:lnSpc>
                <a:spcPct val="115000"/>
              </a:lnSpc>
              <a:spcBef>
                <a:spcPts val="1200"/>
              </a:spcBef>
              <a:spcAft>
                <a:spcPts val="0"/>
              </a:spcAft>
              <a:buNone/>
            </a:pPr>
            <a:r>
              <a:t/>
            </a:r>
            <a:endParaRPr b="1" sz="1100">
              <a:solidFill>
                <a:srgbClr val="000000"/>
              </a:solidFill>
            </a:endParaRPr>
          </a:p>
          <a:p>
            <a:pPr indent="0" lvl="0" marL="457200" rtl="0" algn="l">
              <a:lnSpc>
                <a:spcPct val="115000"/>
              </a:lnSpc>
              <a:spcBef>
                <a:spcPts val="1200"/>
              </a:spcBef>
              <a:spcAft>
                <a:spcPts val="0"/>
              </a:spcAft>
              <a:buNone/>
            </a:pPr>
            <a:r>
              <a:t/>
            </a:r>
            <a:endParaRPr sz="1100">
              <a:solidFill>
                <a:srgbClr val="000000"/>
              </a:solidFill>
            </a:endParaRPr>
          </a:p>
          <a:p>
            <a:pPr indent="0" lvl="0" marL="457200" rtl="0" algn="l">
              <a:lnSpc>
                <a:spcPct val="115000"/>
              </a:lnSpc>
              <a:spcBef>
                <a:spcPts val="1200"/>
              </a:spcBef>
              <a:spcAft>
                <a:spcPts val="0"/>
              </a:spcAft>
              <a:buNone/>
            </a:pPr>
            <a:r>
              <a:t/>
            </a:r>
            <a:endParaRPr b="1">
              <a:solidFill>
                <a:srgbClr val="000000"/>
              </a:solidFill>
            </a:endParaRPr>
          </a:p>
          <a:p>
            <a:pPr indent="0" lvl="0" marL="45720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742950" rtl="0" algn="l">
              <a:lnSpc>
                <a:spcPct val="115000"/>
              </a:lnSpc>
              <a:spcBef>
                <a:spcPts val="1200"/>
              </a:spcBef>
              <a:spcAft>
                <a:spcPts val="0"/>
              </a:spcAft>
              <a:buSzPts val="1800"/>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46d5aba4fa_0_45"/>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00000"/>
              </a:lnSpc>
              <a:spcBef>
                <a:spcPts val="0"/>
              </a:spcBef>
              <a:spcAft>
                <a:spcPts val="0"/>
              </a:spcAft>
              <a:buClr>
                <a:schemeClr val="accent1"/>
              </a:buClr>
              <a:buSzPts val="2400"/>
              <a:buFont typeface="Arial"/>
              <a:buNone/>
            </a:pPr>
            <a:r>
              <a:rPr lang="en-US"/>
              <a:t>Research Questions and Hypotheses</a:t>
            </a:r>
            <a:endParaRPr/>
          </a:p>
          <a:p>
            <a:pPr indent="0" lvl="0" marL="0" rtl="0" algn="l">
              <a:lnSpc>
                <a:spcPct val="100000"/>
              </a:lnSpc>
              <a:spcBef>
                <a:spcPts val="0"/>
              </a:spcBef>
              <a:spcAft>
                <a:spcPts val="0"/>
              </a:spcAft>
              <a:buClr>
                <a:schemeClr val="accent1"/>
              </a:buClr>
              <a:buSzPts val="2400"/>
              <a:buFont typeface="Arial"/>
              <a:buNone/>
            </a:pPr>
            <a:r>
              <a:t/>
            </a:r>
            <a:endParaRPr/>
          </a:p>
        </p:txBody>
      </p:sp>
      <p:sp>
        <p:nvSpPr>
          <p:cNvPr id="167" name="Google Shape;167;g346d5aba4fa_0_45"/>
          <p:cNvSpPr txBox="1"/>
          <p:nvPr>
            <p:ph idx="1" type="body"/>
          </p:nvPr>
        </p:nvSpPr>
        <p:spPr>
          <a:xfrm>
            <a:off x="457199" y="594059"/>
            <a:ext cx="8233800" cy="3654000"/>
          </a:xfrm>
          <a:prstGeom prst="rect">
            <a:avLst/>
          </a:prstGeom>
        </p:spPr>
        <p:txBody>
          <a:bodyPr anchorCtr="0" anchor="t" bIns="45700" lIns="0" spcFirstLastPara="1" rIns="91425" wrap="square" tIns="45700">
            <a:noAutofit/>
          </a:bodyPr>
          <a:lstStyle/>
          <a:p>
            <a:pPr indent="-323850" lvl="0" marL="457200" rtl="0" algn="l">
              <a:lnSpc>
                <a:spcPct val="115000"/>
              </a:lnSpc>
              <a:spcBef>
                <a:spcPts val="1200"/>
              </a:spcBef>
              <a:spcAft>
                <a:spcPts val="0"/>
              </a:spcAft>
              <a:buSzPts val="1500"/>
              <a:buChar char="●"/>
            </a:pPr>
            <a:r>
              <a:rPr b="1" lang="en-US" sz="1500"/>
              <a:t>Research Questions</a:t>
            </a:r>
            <a:endParaRPr b="1" sz="1500"/>
          </a:p>
          <a:p>
            <a:pPr indent="-323850" lvl="0" marL="457200" rtl="0" algn="l">
              <a:lnSpc>
                <a:spcPct val="115000"/>
              </a:lnSpc>
              <a:spcBef>
                <a:spcPts val="0"/>
              </a:spcBef>
              <a:spcAft>
                <a:spcPts val="0"/>
              </a:spcAft>
              <a:buSzPts val="1500"/>
              <a:buAutoNum type="arabicPeriod"/>
            </a:pPr>
            <a:r>
              <a:rPr lang="en-US" sz="1500"/>
              <a:t>RQ1: Is regional safety, measured by crime rates, negatively associated with mental health outcomes?</a:t>
            </a:r>
            <a:endParaRPr sz="1500"/>
          </a:p>
          <a:p>
            <a:pPr indent="-323850" lvl="0" marL="457200" rtl="0" algn="l">
              <a:lnSpc>
                <a:spcPct val="115000"/>
              </a:lnSpc>
              <a:spcBef>
                <a:spcPts val="0"/>
              </a:spcBef>
              <a:spcAft>
                <a:spcPts val="0"/>
              </a:spcAft>
              <a:buSzPts val="1500"/>
              <a:buAutoNum type="arabicPeriod"/>
            </a:pPr>
            <a:r>
              <a:rPr lang="en-US" sz="1500"/>
              <a:t>RQ2: Is higher educational attainment positively associated with mental health outcomes?</a:t>
            </a:r>
            <a:endParaRPr sz="1500"/>
          </a:p>
          <a:p>
            <a:pPr indent="-323850" lvl="0" marL="457200" rtl="0" algn="l">
              <a:lnSpc>
                <a:spcPct val="115000"/>
              </a:lnSpc>
              <a:spcBef>
                <a:spcPts val="0"/>
              </a:spcBef>
              <a:spcAft>
                <a:spcPts val="0"/>
              </a:spcAft>
              <a:buSzPts val="1500"/>
              <a:buAutoNum type="arabicPeriod"/>
            </a:pPr>
            <a:r>
              <a:rPr lang="en-US" sz="1500"/>
              <a:t>RQ3: Does educational attainment moderate the relationship between crime rates and mental health, such that higher education mitigates the negative effects of high crime rates?</a:t>
            </a:r>
            <a:endParaRPr sz="1500"/>
          </a:p>
          <a:p>
            <a:pPr indent="-323850" lvl="0" marL="457200" rtl="0" algn="l">
              <a:lnSpc>
                <a:spcPct val="115000"/>
              </a:lnSpc>
              <a:spcBef>
                <a:spcPts val="0"/>
              </a:spcBef>
              <a:spcAft>
                <a:spcPts val="0"/>
              </a:spcAft>
              <a:buSzPts val="1500"/>
              <a:buChar char="●"/>
            </a:pPr>
            <a:r>
              <a:rPr b="1" lang="en-US" sz="1500"/>
              <a:t>Research Hypotheses</a:t>
            </a:r>
            <a:endParaRPr b="1" sz="1500"/>
          </a:p>
          <a:p>
            <a:pPr indent="-323850" lvl="0" marL="457200" rtl="0" algn="l">
              <a:lnSpc>
                <a:spcPct val="115000"/>
              </a:lnSpc>
              <a:spcBef>
                <a:spcPts val="0"/>
              </a:spcBef>
              <a:spcAft>
                <a:spcPts val="0"/>
              </a:spcAft>
              <a:buSzPts val="1500"/>
              <a:buAutoNum type="arabicPeriod"/>
            </a:pPr>
            <a:r>
              <a:rPr lang="en-US" sz="1500"/>
              <a:t>H1: Regions with higher crime rates will have residents with poorer mental health outcomes.</a:t>
            </a:r>
            <a:endParaRPr sz="1500"/>
          </a:p>
          <a:p>
            <a:pPr indent="-323850" lvl="0" marL="457200" rtl="0" algn="l">
              <a:lnSpc>
                <a:spcPct val="115000"/>
              </a:lnSpc>
              <a:spcBef>
                <a:spcPts val="0"/>
              </a:spcBef>
              <a:spcAft>
                <a:spcPts val="0"/>
              </a:spcAft>
              <a:buSzPts val="1500"/>
              <a:buAutoNum type="arabicPeriod"/>
            </a:pPr>
            <a:r>
              <a:rPr lang="en-US" sz="1500"/>
              <a:t>H2: Regions with higher levels of educational attainment will have residents with better mental health outcomes.</a:t>
            </a:r>
            <a:endParaRPr sz="1500"/>
          </a:p>
          <a:p>
            <a:pPr indent="-323850" lvl="0" marL="457200" rtl="0" algn="l">
              <a:lnSpc>
                <a:spcPct val="115000"/>
              </a:lnSpc>
              <a:spcBef>
                <a:spcPts val="0"/>
              </a:spcBef>
              <a:spcAft>
                <a:spcPts val="0"/>
              </a:spcAft>
              <a:buSzPts val="1500"/>
              <a:buAutoNum type="arabicPeriod"/>
            </a:pPr>
            <a:r>
              <a:rPr lang="en-US" sz="1500"/>
              <a:t>H3: The negative impact of high crime rates on mental health will be buffered by higher levels of educational attainment.</a:t>
            </a:r>
            <a:endParaRPr sz="1500"/>
          </a:p>
          <a:p>
            <a:pPr indent="0" lvl="0" marL="0" rtl="0" algn="l">
              <a:spcBef>
                <a:spcPts val="120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49ebe0dc10_1_0"/>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Database </a:t>
            </a:r>
            <a:r>
              <a:rPr lang="en-US"/>
              <a:t>Explanation</a:t>
            </a:r>
            <a:endParaRPr/>
          </a:p>
        </p:txBody>
      </p:sp>
      <p:pic>
        <p:nvPicPr>
          <p:cNvPr id="174" name="Google Shape;174;g349ebe0dc10_1_0"/>
          <p:cNvPicPr preferRelativeResize="0"/>
          <p:nvPr/>
        </p:nvPicPr>
        <p:blipFill>
          <a:blip r:embed="rId3">
            <a:alphaModFix/>
          </a:blip>
          <a:stretch>
            <a:fillRect/>
          </a:stretch>
        </p:blipFill>
        <p:spPr>
          <a:xfrm>
            <a:off x="461500" y="1142324"/>
            <a:ext cx="3915825" cy="872425"/>
          </a:xfrm>
          <a:prstGeom prst="rect">
            <a:avLst/>
          </a:prstGeom>
          <a:noFill/>
          <a:ln>
            <a:noFill/>
          </a:ln>
        </p:spPr>
      </p:pic>
      <p:sp>
        <p:nvSpPr>
          <p:cNvPr id="175" name="Google Shape;175;g349ebe0dc10_1_0"/>
          <p:cNvSpPr txBox="1"/>
          <p:nvPr/>
        </p:nvSpPr>
        <p:spPr>
          <a:xfrm>
            <a:off x="385650" y="483825"/>
            <a:ext cx="82203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92929"/>
                </a:solidFill>
                <a:highlight>
                  <a:srgbClr val="FFFFFF"/>
                </a:highlight>
              </a:rPr>
              <a:t>In order to construct an EHR database (fake data) that conforms to the OMOP model, we used code to generate 3,000 randomized data for these tables to simulate the healthcare environment of a location to begin our study. These data are stored in the Data Core and can be queried with the following commands.</a:t>
            </a:r>
            <a:endParaRPr sz="1000">
              <a:solidFill>
                <a:schemeClr val="dk1"/>
              </a:solidFill>
            </a:endParaRPr>
          </a:p>
        </p:txBody>
      </p:sp>
      <p:pic>
        <p:nvPicPr>
          <p:cNvPr id="176" name="Google Shape;176;g349ebe0dc10_1_0"/>
          <p:cNvPicPr preferRelativeResize="0"/>
          <p:nvPr/>
        </p:nvPicPr>
        <p:blipFill>
          <a:blip r:embed="rId4">
            <a:alphaModFix/>
          </a:blip>
          <a:stretch>
            <a:fillRect/>
          </a:stretch>
        </p:blipFill>
        <p:spPr>
          <a:xfrm>
            <a:off x="461500" y="3076355"/>
            <a:ext cx="4034300" cy="1838545"/>
          </a:xfrm>
          <a:prstGeom prst="rect">
            <a:avLst/>
          </a:prstGeom>
          <a:noFill/>
          <a:ln>
            <a:noFill/>
          </a:ln>
        </p:spPr>
      </p:pic>
      <p:sp>
        <p:nvSpPr>
          <p:cNvPr id="177" name="Google Shape;177;g349ebe0dc10_1_0"/>
          <p:cNvSpPr txBox="1"/>
          <p:nvPr/>
        </p:nvSpPr>
        <p:spPr>
          <a:xfrm>
            <a:off x="385650" y="2014750"/>
            <a:ext cx="8220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In addition to this, our external structural data comes primarily from four official public databases, including education data provided by the U.S. Census Bureau (U.S. Census Bureau), crime statistical trends from the FBI (Crime Data Explorer), county-level health assessments (County Health Rankings &amp; Roadmaps), and macroeconomic data from the U.S. Bureau of Economic Analysis (BEA). These data provide important support for our analysis of the impact of state-level social structural factors on mental health. These data are also stored in Data Core after we have structured them to be queried with the following commands.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49ebe0dc10_1_139"/>
          <p:cNvSpPr txBox="1"/>
          <p:nvPr>
            <p:ph idx="1" type="body"/>
          </p:nvPr>
        </p:nvSpPr>
        <p:spPr>
          <a:xfrm>
            <a:off x="381000" y="608900"/>
            <a:ext cx="4449300" cy="4377900"/>
          </a:xfrm>
          <a:prstGeom prst="rect">
            <a:avLst/>
          </a:prstGeom>
        </p:spPr>
        <p:txBody>
          <a:bodyPr anchorCtr="0" anchor="t" bIns="45700" lIns="0" spcFirstLastPara="1" rIns="91425" wrap="square" tIns="45700">
            <a:noAutofit/>
          </a:bodyPr>
          <a:lstStyle/>
          <a:p>
            <a:pPr indent="0" lvl="0" marL="0" rtl="0" algn="l">
              <a:lnSpc>
                <a:spcPct val="100000"/>
              </a:lnSpc>
              <a:spcBef>
                <a:spcPts val="1200"/>
              </a:spcBef>
              <a:spcAft>
                <a:spcPts val="0"/>
              </a:spcAft>
              <a:buNone/>
            </a:pPr>
            <a:r>
              <a:rPr b="1" lang="en-US" sz="900">
                <a:solidFill>
                  <a:srgbClr val="000000"/>
                </a:solidFill>
              </a:rPr>
              <a:t>final_person</a:t>
            </a:r>
            <a:r>
              <a:rPr lang="en-US" sz="900">
                <a:solidFill>
                  <a:srgbClr val="000000"/>
                </a:solidFill>
              </a:rPr>
              <a:t>(</a:t>
            </a:r>
            <a:r>
              <a:rPr lang="en-US" sz="900" u="sng">
                <a:solidFill>
                  <a:srgbClr val="000000"/>
                </a:solidFill>
              </a:rPr>
              <a:t>person_id</a:t>
            </a:r>
            <a:r>
              <a:rPr lang="en-US" sz="900">
                <a:solidFill>
                  <a:srgbClr val="000000"/>
                </a:solidFill>
              </a:rPr>
              <a:t>, gender_concept_id, year_of_birth, month_of_birth, day_of_birth, race_concept_id, ethnicity_concept_id, state, marital_status_concept_id, education_level_concept_id, income_level_concept_id, insurance_type)</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final_drug_exposure</a:t>
            </a:r>
            <a:r>
              <a:rPr lang="en-US" sz="900">
                <a:solidFill>
                  <a:srgbClr val="000000"/>
                </a:solidFill>
              </a:rPr>
              <a:t>(</a:t>
            </a:r>
            <a:r>
              <a:rPr lang="en-US" sz="900" u="sng">
                <a:solidFill>
                  <a:srgbClr val="000000"/>
                </a:solidFill>
              </a:rPr>
              <a:t>drug_exposure_id</a:t>
            </a:r>
            <a:r>
              <a:rPr lang="en-US" sz="900">
                <a:solidFill>
                  <a:srgbClr val="000000"/>
                </a:solidFill>
              </a:rPr>
              <a:t>, person_id, drug_concept_id, drug_exposure_start_date, drug_exposure_end_date, drug_type_concept_id, dose_quantity, dose_unit_concept_id, route_concept_id, frequency, source_value)</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final_condition_occurrence</a:t>
            </a:r>
            <a:r>
              <a:rPr lang="en-US" sz="900">
                <a:solidFill>
                  <a:srgbClr val="000000"/>
                </a:solidFill>
              </a:rPr>
              <a:t>(c</a:t>
            </a:r>
            <a:r>
              <a:rPr lang="en-US" sz="900" u="sng">
                <a:solidFill>
                  <a:srgbClr val="000000"/>
                </a:solidFill>
              </a:rPr>
              <a:t>ondition_occurrence_id</a:t>
            </a:r>
            <a:r>
              <a:rPr lang="en-US" sz="900">
                <a:solidFill>
                  <a:srgbClr val="000000"/>
                </a:solidFill>
              </a:rPr>
              <a:t>, person_id, condition_concept_id, condition_start_date, condition_end_date, condition_type_concept_id, provider_id, visit_occurrence_id, condition_status_concept_id, source_value)</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final_observation</a:t>
            </a:r>
            <a:r>
              <a:rPr lang="en-US" sz="900">
                <a:solidFill>
                  <a:srgbClr val="000000"/>
                </a:solidFill>
              </a:rPr>
              <a:t>(</a:t>
            </a:r>
            <a:r>
              <a:rPr lang="en-US" sz="900" u="sng">
                <a:solidFill>
                  <a:srgbClr val="000000"/>
                </a:solidFill>
              </a:rPr>
              <a:t>observation_id</a:t>
            </a:r>
            <a:r>
              <a:rPr lang="en-US" sz="900">
                <a:solidFill>
                  <a:srgbClr val="000000"/>
                </a:solidFill>
              </a:rPr>
              <a:t>, person_id, observation_concept_id, observation_date, observation_time, value_as_concept_id, value_as_string, observation_type_concept_id, source_value, visit_occurrence_id)</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final_measurement</a:t>
            </a:r>
            <a:r>
              <a:rPr lang="en-US" sz="900">
                <a:solidFill>
                  <a:srgbClr val="000000"/>
                </a:solidFill>
              </a:rPr>
              <a:t>(</a:t>
            </a:r>
            <a:r>
              <a:rPr lang="en-US" sz="900" u="sng">
                <a:solidFill>
                  <a:srgbClr val="000000"/>
                </a:solidFill>
              </a:rPr>
              <a:t>measurement_id</a:t>
            </a:r>
            <a:r>
              <a:rPr lang="en-US" sz="900">
                <a:solidFill>
                  <a:srgbClr val="000000"/>
                </a:solidFill>
              </a:rPr>
              <a:t>, person_id, measurement_concept_id, measurement_date, measurement_time, value_as_number, unit_concept_id, measurement_type_concept_id, source_value, visit_occurrence_id)</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final_concept</a:t>
            </a:r>
            <a:r>
              <a:rPr lang="en-US" sz="900">
                <a:solidFill>
                  <a:srgbClr val="000000"/>
                </a:solidFill>
              </a:rPr>
              <a:t>(</a:t>
            </a:r>
            <a:r>
              <a:rPr lang="en-US" sz="900" u="sng">
                <a:solidFill>
                  <a:srgbClr val="000000"/>
                </a:solidFill>
              </a:rPr>
              <a:t>concept_id</a:t>
            </a:r>
            <a:r>
              <a:rPr lang="en-US" sz="900">
                <a:solidFill>
                  <a:srgbClr val="000000"/>
                </a:solidFill>
              </a:rPr>
              <a:t>, concept_name, domain_id, vocabulary_id, concept_class_id, standard_concept, concept_code, valid_start_date, valid_end_date, invalid_reason)</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Edu_Survey_des</a:t>
            </a:r>
            <a:r>
              <a:rPr lang="en-US" sz="900">
                <a:solidFill>
                  <a:srgbClr val="000000"/>
                </a:solidFill>
              </a:rPr>
              <a:t>(</a:t>
            </a:r>
            <a:r>
              <a:rPr lang="en-US" sz="900" u="sng">
                <a:solidFill>
                  <a:srgbClr val="000000"/>
                </a:solidFill>
              </a:rPr>
              <a:t>Column_Name</a:t>
            </a:r>
            <a:r>
              <a:rPr lang="en-US" sz="900">
                <a:solidFill>
                  <a:srgbClr val="000000"/>
                </a:solidFill>
              </a:rPr>
              <a:t>, Label)</a:t>
            </a:r>
            <a:endParaRPr sz="500">
              <a:solidFill>
                <a:srgbClr val="000000"/>
              </a:solidFill>
            </a:endParaRPr>
          </a:p>
          <a:p>
            <a:pPr indent="0" lvl="0" marL="0" rtl="0" algn="l">
              <a:lnSpc>
                <a:spcPct val="100000"/>
              </a:lnSpc>
              <a:spcBef>
                <a:spcPts val="1200"/>
              </a:spcBef>
              <a:spcAft>
                <a:spcPts val="0"/>
              </a:spcAft>
              <a:buNone/>
            </a:pPr>
            <a:r>
              <a:t/>
            </a:r>
            <a:endParaRPr sz="900">
              <a:solidFill>
                <a:srgbClr val="000000"/>
              </a:solidFill>
            </a:endParaRPr>
          </a:p>
          <a:p>
            <a:pPr indent="0" lvl="0" marL="0" rtl="0" algn="l">
              <a:lnSpc>
                <a:spcPct val="100000"/>
              </a:lnSpc>
              <a:spcBef>
                <a:spcPts val="1200"/>
              </a:spcBef>
              <a:spcAft>
                <a:spcPts val="0"/>
              </a:spcAft>
              <a:buNone/>
            </a:pPr>
            <a:r>
              <a:t/>
            </a:r>
            <a:endParaRPr sz="900">
              <a:solidFill>
                <a:srgbClr val="000000"/>
              </a:solidFill>
            </a:endParaRPr>
          </a:p>
        </p:txBody>
      </p:sp>
      <p:sp>
        <p:nvSpPr>
          <p:cNvPr id="184" name="Google Shape;184;g349ebe0dc10_1_139"/>
          <p:cNvSpPr txBox="1"/>
          <p:nvPr>
            <p:ph idx="1" type="body"/>
          </p:nvPr>
        </p:nvSpPr>
        <p:spPr>
          <a:xfrm>
            <a:off x="4677900" y="608900"/>
            <a:ext cx="4449300" cy="4377900"/>
          </a:xfrm>
          <a:prstGeom prst="rect">
            <a:avLst/>
          </a:prstGeom>
        </p:spPr>
        <p:txBody>
          <a:bodyPr anchorCtr="0" anchor="t" bIns="45700" lIns="0" spcFirstLastPara="1" rIns="91425" wrap="square" tIns="45700">
            <a:noAutofit/>
          </a:bodyPr>
          <a:lstStyle/>
          <a:p>
            <a:pPr indent="0" lvl="0" marL="0" rtl="0" algn="l">
              <a:lnSpc>
                <a:spcPct val="100000"/>
              </a:lnSpc>
              <a:spcBef>
                <a:spcPts val="1200"/>
              </a:spcBef>
              <a:spcAft>
                <a:spcPts val="0"/>
              </a:spcAft>
              <a:buNone/>
            </a:pPr>
            <a:r>
              <a:rPr b="1" lang="en-US" sz="900">
                <a:solidFill>
                  <a:srgbClr val="000000"/>
                </a:solidFill>
              </a:rPr>
              <a:t>Edu_Survey_5_years_des</a:t>
            </a:r>
            <a:r>
              <a:rPr lang="en-US" sz="900">
                <a:solidFill>
                  <a:srgbClr val="000000"/>
                </a:solidFill>
              </a:rPr>
              <a:t>(</a:t>
            </a:r>
            <a:r>
              <a:rPr lang="en-US" sz="900" u="sng">
                <a:solidFill>
                  <a:srgbClr val="000000"/>
                </a:solidFill>
              </a:rPr>
              <a:t>Column_Name</a:t>
            </a:r>
            <a:r>
              <a:rPr lang="en-US" sz="900">
                <a:solidFill>
                  <a:srgbClr val="000000"/>
                </a:solidFill>
              </a:rPr>
              <a:t>, Label)</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mental_health_data</a:t>
            </a:r>
            <a:r>
              <a:rPr lang="en-US" sz="900">
                <a:solidFill>
                  <a:srgbClr val="000000"/>
                </a:solidFill>
              </a:rPr>
              <a:t>(</a:t>
            </a:r>
            <a:r>
              <a:rPr lang="en-US" sz="900" u="sng">
                <a:solidFill>
                  <a:srgbClr val="000000"/>
                </a:solidFill>
              </a:rPr>
              <a:t>FIPS</a:t>
            </a:r>
            <a:r>
              <a:rPr lang="en-US" sz="900">
                <a:solidFill>
                  <a:srgbClr val="000000"/>
                </a:solidFill>
              </a:rPr>
              <a:t>, </a:t>
            </a:r>
            <a:r>
              <a:rPr lang="en-US" sz="900" u="sng">
                <a:solidFill>
                  <a:srgbClr val="000000"/>
                </a:solidFill>
              </a:rPr>
              <a:t>Year</a:t>
            </a:r>
            <a:r>
              <a:rPr lang="en-US" sz="900">
                <a:solidFill>
                  <a:srgbClr val="000000"/>
                </a:solidFill>
              </a:rPr>
              <a:t>, State, Count_Poor_Mental_Days, gPct_Low, gPct_CI_Low, gPct_CI_High, gPct_StdErr, Age_Adj_Low, Age_Adj_High, …, pct_Low_Income, pct_Rural)</a:t>
            </a:r>
            <a:endParaRPr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Annual_Summary_Statistics</a:t>
            </a:r>
            <a:r>
              <a:rPr lang="en-US" sz="900">
                <a:solidFill>
                  <a:srgbClr val="000000"/>
                </a:solidFill>
              </a:rPr>
              <a:t>(</a:t>
            </a:r>
            <a:r>
              <a:rPr lang="en-US" sz="900" u="sng">
                <a:solidFill>
                  <a:srgbClr val="000000"/>
                </a:solidFill>
              </a:rPr>
              <a:t>GeoFips</a:t>
            </a:r>
            <a:r>
              <a:rPr lang="en-US" sz="900">
                <a:solidFill>
                  <a:srgbClr val="000000"/>
                </a:solidFill>
              </a:rPr>
              <a:t>, GeoName, </a:t>
            </a:r>
            <a:r>
              <a:rPr lang="en-US" sz="900" u="sng">
                <a:solidFill>
                  <a:srgbClr val="000000"/>
                </a:solidFill>
              </a:rPr>
              <a:t>LineCode,</a:t>
            </a:r>
            <a:r>
              <a:rPr lang="en-US" sz="900">
                <a:solidFill>
                  <a:srgbClr val="000000"/>
                </a:solidFill>
              </a:rPr>
              <a:t> Category, Description, 1998, 1999, 2000, 2001, 2002, ..., 2024)</a:t>
            </a:r>
            <a:endParaRPr b="1" sz="900">
              <a:solidFill>
                <a:srgbClr val="000000"/>
              </a:solidFill>
            </a:endParaRPr>
          </a:p>
          <a:p>
            <a:pPr indent="0" lvl="0" marL="0" rtl="0" algn="l">
              <a:lnSpc>
                <a:spcPct val="100000"/>
              </a:lnSpc>
              <a:spcBef>
                <a:spcPts val="1200"/>
              </a:spcBef>
              <a:spcAft>
                <a:spcPts val="0"/>
              </a:spcAft>
              <a:buNone/>
            </a:pPr>
            <a:r>
              <a:rPr b="1" lang="en-US" sz="900">
                <a:solidFill>
                  <a:srgbClr val="000000"/>
                </a:solidFill>
              </a:rPr>
              <a:t>Crimes_Against_Offenses</a:t>
            </a:r>
            <a:r>
              <a:rPr lang="en-US" sz="900">
                <a:solidFill>
                  <a:srgbClr val="000000"/>
                </a:solidFill>
              </a:rPr>
              <a:t>(</a:t>
            </a:r>
            <a:r>
              <a:rPr lang="en-US" sz="900" u="sng">
                <a:solidFill>
                  <a:srgbClr val="000000"/>
                </a:solidFill>
              </a:rPr>
              <a:t>State</a:t>
            </a:r>
            <a:r>
              <a:rPr lang="en-US" sz="900">
                <a:solidFill>
                  <a:srgbClr val="000000"/>
                </a:solidFill>
              </a:rPr>
              <a:t>, Number_of_Participating_Agencies, Population_Covered, Total_Person_Offenses, Assault_Offenses, Homicide_Offenses, Human_Trafficking, Kidnapping_Abduction, Sex_Offenses, </a:t>
            </a:r>
            <a:r>
              <a:rPr lang="en-US" sz="900" u="sng">
                <a:solidFill>
                  <a:srgbClr val="000000"/>
                </a:solidFill>
              </a:rPr>
              <a:t>Year</a:t>
            </a:r>
            <a:r>
              <a:rPr lang="en-US" sz="900">
                <a:solidFill>
                  <a:srgbClr val="000000"/>
                </a:solidFill>
              </a:rPr>
              <a:t>, Total_Property_Offenses, Arson, Bribery, Burglary_Breaking_and_Entering, Counterfeiting_Forgery, Destruction_Damage_Vandalism, Embezzlement, Extortion_Blackmail, Fraud_Offenses, Larceny_Theft_Offenses, Motor_Vehicle_Theft, Robbery, Stolen_Property_Offenses, Total_Society_Offenses, Animal_Cruelty, Drug_Narcotic_Offenses, Gambling_Offenses, Pornography_Obscene_Material, Prostitution_Offenses, Weapon_Law_Violations)</a:t>
            </a:r>
            <a:endParaRPr sz="900">
              <a:solidFill>
                <a:srgbClr val="000000"/>
              </a:solidFill>
            </a:endParaRPr>
          </a:p>
          <a:p>
            <a:pPr indent="0" lvl="0" marL="0" rtl="0" algn="l">
              <a:lnSpc>
                <a:spcPct val="100000"/>
              </a:lnSpc>
              <a:spcBef>
                <a:spcPts val="600"/>
              </a:spcBef>
              <a:spcAft>
                <a:spcPts val="0"/>
              </a:spcAft>
              <a:buNone/>
            </a:pPr>
            <a:r>
              <a:t/>
            </a:r>
            <a:endParaRPr sz="900">
              <a:solidFill>
                <a:srgbClr val="000000"/>
              </a:solidFill>
            </a:endParaRPr>
          </a:p>
          <a:p>
            <a:pPr indent="0" lvl="0" marL="0" rtl="0" algn="l">
              <a:lnSpc>
                <a:spcPct val="100000"/>
              </a:lnSpc>
              <a:spcBef>
                <a:spcPts val="600"/>
              </a:spcBef>
              <a:spcAft>
                <a:spcPts val="0"/>
              </a:spcAft>
              <a:buNone/>
            </a:pPr>
            <a:r>
              <a:rPr b="1" lang="en-US" sz="900">
                <a:solidFill>
                  <a:srgbClr val="000000"/>
                </a:solidFill>
              </a:rPr>
              <a:t>Edu_Level_Survey</a:t>
            </a:r>
            <a:r>
              <a:rPr lang="en-US" sz="900">
                <a:solidFill>
                  <a:srgbClr val="000000"/>
                </a:solidFill>
              </a:rPr>
              <a:t>(</a:t>
            </a:r>
            <a:r>
              <a:rPr lang="en-US" sz="900" u="sng">
                <a:solidFill>
                  <a:srgbClr val="000000"/>
                </a:solidFill>
              </a:rPr>
              <a:t>GEO_ID</a:t>
            </a:r>
            <a:r>
              <a:rPr lang="en-US" sz="900">
                <a:solidFill>
                  <a:srgbClr val="000000"/>
                </a:solidFill>
              </a:rPr>
              <a:t>, NAME, S1501_C01_001E, S1501_C01_001M, S1501_C01_002E, S1501_C01_002M, ..., S1501_C06_064E, S1501_C06_064M, </a:t>
            </a:r>
            <a:r>
              <a:rPr lang="en-US" sz="900" u="sng">
                <a:solidFill>
                  <a:srgbClr val="000000"/>
                </a:solidFill>
              </a:rPr>
              <a:t>Year</a:t>
            </a:r>
            <a:r>
              <a:rPr lang="en-US" sz="900">
                <a:solidFill>
                  <a:srgbClr val="000000"/>
                </a:solidFill>
              </a:rPr>
              <a:t>)</a:t>
            </a:r>
            <a:endParaRPr sz="900">
              <a:solidFill>
                <a:srgbClr val="000000"/>
              </a:solidFill>
            </a:endParaRPr>
          </a:p>
          <a:p>
            <a:pPr indent="0" lvl="0" marL="0" rtl="0" algn="l">
              <a:lnSpc>
                <a:spcPct val="100000"/>
              </a:lnSpc>
              <a:spcBef>
                <a:spcPts val="600"/>
              </a:spcBef>
              <a:spcAft>
                <a:spcPts val="0"/>
              </a:spcAft>
              <a:buNone/>
            </a:pPr>
            <a:r>
              <a:t/>
            </a:r>
            <a:endParaRPr sz="900">
              <a:solidFill>
                <a:srgbClr val="000000"/>
              </a:solidFill>
            </a:endParaRPr>
          </a:p>
          <a:p>
            <a:pPr indent="0" lvl="0" marL="0" rtl="0" algn="l">
              <a:lnSpc>
                <a:spcPct val="100000"/>
              </a:lnSpc>
              <a:spcBef>
                <a:spcPts val="600"/>
              </a:spcBef>
              <a:spcAft>
                <a:spcPts val="0"/>
              </a:spcAft>
              <a:buNone/>
            </a:pPr>
            <a:r>
              <a:rPr b="1" lang="en-US" sz="900">
                <a:solidFill>
                  <a:srgbClr val="000000"/>
                </a:solidFill>
              </a:rPr>
              <a:t>Edu_Level_Survey_5_years</a:t>
            </a:r>
            <a:r>
              <a:rPr lang="en-US" sz="900">
                <a:solidFill>
                  <a:srgbClr val="000000"/>
                </a:solidFill>
              </a:rPr>
              <a:t>(</a:t>
            </a:r>
            <a:r>
              <a:rPr lang="en-US" sz="900" u="sng">
                <a:solidFill>
                  <a:srgbClr val="000000"/>
                </a:solidFill>
              </a:rPr>
              <a:t>GEO_ID</a:t>
            </a:r>
            <a:r>
              <a:rPr lang="en-US" sz="900">
                <a:solidFill>
                  <a:srgbClr val="000000"/>
                </a:solidFill>
              </a:rPr>
              <a:t>, NAME, S1501_C01_001E, S1501_C01_001M, S1501_C01_002E, S1501_C01_002M, ..., S1501_C06_064E, S1501_C06_064M, </a:t>
            </a:r>
            <a:r>
              <a:rPr lang="en-US" sz="900" u="sng">
                <a:solidFill>
                  <a:srgbClr val="000000"/>
                </a:solidFill>
              </a:rPr>
              <a:t>Year</a:t>
            </a:r>
            <a:r>
              <a:rPr lang="en-US" sz="900">
                <a:solidFill>
                  <a:srgbClr val="000000"/>
                </a:solidFill>
              </a:rPr>
              <a:t>)</a:t>
            </a:r>
            <a:endParaRPr sz="900">
              <a:solidFill>
                <a:srgbClr val="000000"/>
              </a:solidFill>
            </a:endParaRPr>
          </a:p>
          <a:p>
            <a:pPr indent="0" lvl="0" marL="0" rtl="0" algn="l">
              <a:lnSpc>
                <a:spcPct val="100000"/>
              </a:lnSpc>
              <a:spcBef>
                <a:spcPts val="600"/>
              </a:spcBef>
              <a:spcAft>
                <a:spcPts val="0"/>
              </a:spcAft>
              <a:buNone/>
            </a:pPr>
            <a:r>
              <a:t/>
            </a:r>
            <a:endParaRPr sz="900">
              <a:solidFill>
                <a:srgbClr val="000000"/>
              </a:solidFill>
            </a:endParaRPr>
          </a:p>
        </p:txBody>
      </p:sp>
      <p:sp>
        <p:nvSpPr>
          <p:cNvPr id="185" name="Google Shape;185;g349ebe0dc10_1_139"/>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Database Explanation</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49ebe0dc10_1_14"/>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Database Explanation</a:t>
            </a:r>
            <a:endParaRPr/>
          </a:p>
          <a:p>
            <a:pPr indent="0" lvl="0" marL="0" rtl="0" algn="l">
              <a:spcBef>
                <a:spcPts val="0"/>
              </a:spcBef>
              <a:spcAft>
                <a:spcPts val="0"/>
              </a:spcAft>
              <a:buNone/>
            </a:pPr>
            <a:r>
              <a:t/>
            </a:r>
            <a:endParaRPr/>
          </a:p>
        </p:txBody>
      </p:sp>
      <p:pic>
        <p:nvPicPr>
          <p:cNvPr id="192" name="Google Shape;192;g349ebe0dc10_1_14"/>
          <p:cNvPicPr preferRelativeResize="0"/>
          <p:nvPr/>
        </p:nvPicPr>
        <p:blipFill>
          <a:blip r:embed="rId3">
            <a:alphaModFix/>
          </a:blip>
          <a:stretch>
            <a:fillRect/>
          </a:stretch>
        </p:blipFill>
        <p:spPr>
          <a:xfrm>
            <a:off x="4874674" y="453525"/>
            <a:ext cx="3925050" cy="3984751"/>
          </a:xfrm>
          <a:prstGeom prst="rect">
            <a:avLst/>
          </a:prstGeom>
          <a:noFill/>
          <a:ln>
            <a:noFill/>
          </a:ln>
        </p:spPr>
      </p:pic>
      <p:sp>
        <p:nvSpPr>
          <p:cNvPr id="193" name="Google Shape;193;g349ebe0dc10_1_14"/>
          <p:cNvSpPr txBox="1"/>
          <p:nvPr/>
        </p:nvSpPr>
        <p:spPr>
          <a:xfrm>
            <a:off x="3539525" y="4561050"/>
            <a:ext cx="54213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1"/>
                </a:solidFill>
              </a:rPr>
              <a:t>More dictionaries showing in REPORT</a:t>
            </a:r>
            <a:endParaRPr sz="1500">
              <a:solidFill>
                <a:schemeClr val="dk1"/>
              </a:solidFill>
            </a:endParaRPr>
          </a:p>
        </p:txBody>
      </p:sp>
      <p:pic>
        <p:nvPicPr>
          <p:cNvPr id="194" name="Google Shape;194;g349ebe0dc10_1_14"/>
          <p:cNvPicPr preferRelativeResize="0"/>
          <p:nvPr/>
        </p:nvPicPr>
        <p:blipFill>
          <a:blip r:embed="rId4">
            <a:alphaModFix/>
          </a:blip>
          <a:stretch>
            <a:fillRect/>
          </a:stretch>
        </p:blipFill>
        <p:spPr>
          <a:xfrm>
            <a:off x="42075" y="453530"/>
            <a:ext cx="4787974" cy="1067950"/>
          </a:xfrm>
          <a:prstGeom prst="rect">
            <a:avLst/>
          </a:prstGeom>
          <a:noFill/>
          <a:ln>
            <a:noFill/>
          </a:ln>
        </p:spPr>
      </p:pic>
      <p:pic>
        <p:nvPicPr>
          <p:cNvPr id="195" name="Google Shape;195;g349ebe0dc10_1_14"/>
          <p:cNvPicPr preferRelativeResize="0"/>
          <p:nvPr/>
        </p:nvPicPr>
        <p:blipFill>
          <a:blip r:embed="rId5">
            <a:alphaModFix/>
          </a:blip>
          <a:stretch>
            <a:fillRect/>
          </a:stretch>
        </p:blipFill>
        <p:spPr>
          <a:xfrm>
            <a:off x="42075" y="1652850"/>
            <a:ext cx="4787976" cy="27790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CM_Template_Cobranded PPT_Gray">
  <a:themeElements>
    <a:clrScheme name="WCM 2022">
      <a:dk1>
        <a:srgbClr val="2D2E2D"/>
      </a:dk1>
      <a:lt1>
        <a:srgbClr val="FFFFFF"/>
      </a:lt1>
      <a:dk2>
        <a:srgbClr val="555555"/>
      </a:dk2>
      <a:lt2>
        <a:srgbClr val="EFEEED"/>
      </a:lt2>
      <a:accent1>
        <a:srgbClr val="B31B1B"/>
      </a:accent1>
      <a:accent2>
        <a:srgbClr val="CF4520"/>
      </a:accent2>
      <a:accent3>
        <a:srgbClr val="E87722"/>
      </a:accent3>
      <a:accent4>
        <a:srgbClr val="FFC72C"/>
      </a:accent4>
      <a:accent5>
        <a:srgbClr val="8D8E8D"/>
      </a:accent5>
      <a:accent6>
        <a:srgbClr val="CECFCD"/>
      </a:accent6>
      <a:hlink>
        <a:srgbClr val="272727"/>
      </a:hlink>
      <a:folHlink>
        <a:srgbClr val="2727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2022-12-12T22:47:27Z</dcterms:created>
  <dc:creator>brian zickerman</dc:creator>
</cp:coreProperties>
</file>